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 id="2147483671" r:id="rId6"/>
  </p:sldMasterIdLst>
  <p:notesMasterIdLst>
    <p:notesMasterId r:id="rId52"/>
  </p:notesMasterIdLst>
  <p:sldIdLst>
    <p:sldId id="286" r:id="rId7"/>
    <p:sldId id="498" r:id="rId8"/>
    <p:sldId id="499" r:id="rId9"/>
    <p:sldId id="614" r:id="rId10"/>
    <p:sldId id="1234" r:id="rId11"/>
    <p:sldId id="1235" r:id="rId12"/>
    <p:sldId id="258" r:id="rId13"/>
    <p:sldId id="260" r:id="rId14"/>
    <p:sldId id="1426" r:id="rId15"/>
    <p:sldId id="1411" r:id="rId16"/>
    <p:sldId id="264" r:id="rId17"/>
    <p:sldId id="1428" r:id="rId18"/>
    <p:sldId id="473" r:id="rId19"/>
    <p:sldId id="1413" r:id="rId20"/>
    <p:sldId id="453" r:id="rId21"/>
    <p:sldId id="1414" r:id="rId22"/>
    <p:sldId id="1415" r:id="rId23"/>
    <p:sldId id="454" r:id="rId24"/>
    <p:sldId id="1416" r:id="rId25"/>
    <p:sldId id="1417" r:id="rId26"/>
    <p:sldId id="1418" r:id="rId27"/>
    <p:sldId id="526" r:id="rId28"/>
    <p:sldId id="280" r:id="rId29"/>
    <p:sldId id="474" r:id="rId30"/>
    <p:sldId id="1419" r:id="rId31"/>
    <p:sldId id="481" r:id="rId32"/>
    <p:sldId id="1420" r:id="rId33"/>
    <p:sldId id="1421" r:id="rId34"/>
    <p:sldId id="274" r:id="rId35"/>
    <p:sldId id="1406" r:id="rId36"/>
    <p:sldId id="1407" r:id="rId37"/>
    <p:sldId id="1422" r:id="rId38"/>
    <p:sldId id="507" r:id="rId39"/>
    <p:sldId id="510" r:id="rId40"/>
    <p:sldId id="1423" r:id="rId41"/>
    <p:sldId id="512" r:id="rId42"/>
    <p:sldId id="1424" r:id="rId43"/>
    <p:sldId id="518" r:id="rId44"/>
    <p:sldId id="1408" r:id="rId45"/>
    <p:sldId id="502" r:id="rId46"/>
    <p:sldId id="1239" r:id="rId47"/>
    <p:sldId id="1398" r:id="rId48"/>
    <p:sldId id="1403" r:id="rId49"/>
    <p:sldId id="1427" r:id="rId50"/>
    <p:sldId id="50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ileau, Lucie" userId="5397a220-2cd4-46a4-be0e-b4e386a098ff" providerId="ADAL" clId="{115E8B74-7671-4D62-B3A2-F0AE083242AF}"/>
    <pc:docChg chg="modSld">
      <pc:chgData name="Boileau, Lucie" userId="5397a220-2cd4-46a4-be0e-b4e386a098ff" providerId="ADAL" clId="{115E8B74-7671-4D62-B3A2-F0AE083242AF}" dt="2023-04-28T21:53:19.835" v="6" actId="6549"/>
      <pc:docMkLst>
        <pc:docMk/>
      </pc:docMkLst>
      <pc:sldChg chg="modNotes">
        <pc:chgData name="Boileau, Lucie" userId="5397a220-2cd4-46a4-be0e-b4e386a098ff" providerId="ADAL" clId="{115E8B74-7671-4D62-B3A2-F0AE083242AF}" dt="2023-04-28T21:52:43.109" v="0" actId="6549"/>
        <pc:sldMkLst>
          <pc:docMk/>
          <pc:sldMk cId="2468389071" sldId="258"/>
        </pc:sldMkLst>
      </pc:sldChg>
      <pc:sldChg chg="modNotes">
        <pc:chgData name="Boileau, Lucie" userId="5397a220-2cd4-46a4-be0e-b4e386a098ff" providerId="ADAL" clId="{115E8B74-7671-4D62-B3A2-F0AE083242AF}" dt="2023-04-28T21:52:47.440" v="1" actId="6549"/>
        <pc:sldMkLst>
          <pc:docMk/>
          <pc:sldMk cId="2994628243" sldId="260"/>
        </pc:sldMkLst>
      </pc:sldChg>
      <pc:sldChg chg="modNotes">
        <pc:chgData name="Boileau, Lucie" userId="5397a220-2cd4-46a4-be0e-b4e386a098ff" providerId="ADAL" clId="{115E8B74-7671-4D62-B3A2-F0AE083242AF}" dt="2023-04-28T21:52:52.852" v="2" actId="6549"/>
        <pc:sldMkLst>
          <pc:docMk/>
          <pc:sldMk cId="459420282" sldId="264"/>
        </pc:sldMkLst>
      </pc:sldChg>
      <pc:sldChg chg="modNotes">
        <pc:chgData name="Boileau, Lucie" userId="5397a220-2cd4-46a4-be0e-b4e386a098ff" providerId="ADAL" clId="{115E8B74-7671-4D62-B3A2-F0AE083242AF}" dt="2023-04-28T21:53:19.835" v="6" actId="6549"/>
        <pc:sldMkLst>
          <pc:docMk/>
          <pc:sldMk cId="3210195068" sldId="274"/>
        </pc:sldMkLst>
      </pc:sldChg>
      <pc:sldChg chg="modNotes">
        <pc:chgData name="Boileau, Lucie" userId="5397a220-2cd4-46a4-be0e-b4e386a098ff" providerId="ADAL" clId="{115E8B74-7671-4D62-B3A2-F0AE083242AF}" dt="2023-04-28T21:53:08.246" v="4" actId="6549"/>
        <pc:sldMkLst>
          <pc:docMk/>
          <pc:sldMk cId="2604976563" sldId="280"/>
        </pc:sldMkLst>
      </pc:sldChg>
      <pc:sldChg chg="modNotes">
        <pc:chgData name="Boileau, Lucie" userId="5397a220-2cd4-46a4-be0e-b4e386a098ff" providerId="ADAL" clId="{115E8B74-7671-4D62-B3A2-F0AE083242AF}" dt="2023-04-28T21:53:13.957" v="5" actId="6549"/>
        <pc:sldMkLst>
          <pc:docMk/>
          <pc:sldMk cId="1071475490" sldId="142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Roles!$B$1</c:f>
              <c:strCache>
                <c:ptCount val="1"/>
                <c:pt idx="0">
                  <c:v>Percentage</c:v>
                </c:pt>
              </c:strCache>
            </c:strRef>
          </c:tx>
          <c:spPr>
            <a:solidFill>
              <a:schemeClr val="accent1"/>
            </a:solidFill>
            <a:ln>
              <a:noFill/>
            </a:ln>
            <a:effectLst/>
          </c:spPr>
          <c:invertIfNegative val="0"/>
          <c:cat>
            <c:strRef>
              <c:f>Roles!$A$2:$A$20</c:f>
              <c:strCache>
                <c:ptCount val="19"/>
                <c:pt idx="0">
                  <c:v>Veterinarian</c:v>
                </c:pt>
                <c:pt idx="1">
                  <c:v>Vet tech/AHT</c:v>
                </c:pt>
                <c:pt idx="2">
                  <c:v>Transporter</c:v>
                </c:pt>
                <c:pt idx="3">
                  <c:v>Student</c:v>
                </c:pt>
                <c:pt idx="4">
                  <c:v>Retail and/or food service</c:v>
                </c:pt>
                <c:pt idx="5">
                  <c:v>Researcher/academic</c:v>
                </c:pt>
                <c:pt idx="6">
                  <c:v>Producer (other commodity)</c:v>
                </c:pt>
                <c:pt idx="7">
                  <c:v>Processor (meat) </c:v>
                </c:pt>
                <c:pt idx="8">
                  <c:v>Processor (dairy)</c:v>
                </c:pt>
                <c:pt idx="9">
                  <c:v>Livestock yard/auction</c:v>
                </c:pt>
                <c:pt idx="10">
                  <c:v>Government</c:v>
                </c:pt>
                <c:pt idx="11">
                  <c:v>Feed specialist/nutritionist</c:v>
                </c:pt>
                <c:pt idx="12">
                  <c:v>Farm staff</c:v>
                </c:pt>
                <c:pt idx="13">
                  <c:v>Dairy Producer</c:v>
                </c:pt>
                <c:pt idx="14">
                  <c:v>Consumer</c:v>
                </c:pt>
                <c:pt idx="15">
                  <c:v>Concerned citizen/animal welfare advocate</c:v>
                </c:pt>
                <c:pt idx="16">
                  <c:v>Auditor/validator</c:v>
                </c:pt>
                <c:pt idx="17">
                  <c:v>Animal welfare enforcement</c:v>
                </c:pt>
                <c:pt idx="18">
                  <c:v>Allied industry representative</c:v>
                </c:pt>
              </c:strCache>
            </c:strRef>
          </c:cat>
          <c:val>
            <c:numRef>
              <c:f>Roles!$B$2:$B$20</c:f>
              <c:numCache>
                <c:formatCode>0.00%</c:formatCode>
                <c:ptCount val="19"/>
                <c:pt idx="0">
                  <c:v>2.6499999999999999E-2</c:v>
                </c:pt>
                <c:pt idx="1">
                  <c:v>1.5E-3</c:v>
                </c:pt>
                <c:pt idx="2">
                  <c:v>5.0000000000000001E-4</c:v>
                </c:pt>
                <c:pt idx="3">
                  <c:v>3.5999999999999999E-3</c:v>
                </c:pt>
                <c:pt idx="4">
                  <c:v>1.9E-3</c:v>
                </c:pt>
                <c:pt idx="5">
                  <c:v>1.1900000000000001E-2</c:v>
                </c:pt>
                <c:pt idx="6">
                  <c:v>9.2999999999999992E-3</c:v>
                </c:pt>
                <c:pt idx="7">
                  <c:v>2.0000000000000001E-4</c:v>
                </c:pt>
                <c:pt idx="8">
                  <c:v>2.3999999999999998E-3</c:v>
                </c:pt>
                <c:pt idx="9">
                  <c:v>0</c:v>
                </c:pt>
                <c:pt idx="10">
                  <c:v>2.2000000000000001E-3</c:v>
                </c:pt>
                <c:pt idx="11">
                  <c:v>1.44E-2</c:v>
                </c:pt>
                <c:pt idx="12">
                  <c:v>1.5E-3</c:v>
                </c:pt>
                <c:pt idx="13">
                  <c:v>0.39960000000000001</c:v>
                </c:pt>
                <c:pt idx="14">
                  <c:v>0.1739</c:v>
                </c:pt>
                <c:pt idx="15">
                  <c:v>0.31309999999999999</c:v>
                </c:pt>
                <c:pt idx="16">
                  <c:v>1.4E-3</c:v>
                </c:pt>
                <c:pt idx="17">
                  <c:v>1.46E-2</c:v>
                </c:pt>
                <c:pt idx="18">
                  <c:v>1.14E-2</c:v>
                </c:pt>
              </c:numCache>
            </c:numRef>
          </c:val>
          <c:extLst>
            <c:ext xmlns:c16="http://schemas.microsoft.com/office/drawing/2014/chart" uri="{C3380CC4-5D6E-409C-BE32-E72D297353CC}">
              <c16:uniqueId val="{00000000-CBC3-4B86-A727-4F299F37AE13}"/>
            </c:ext>
          </c:extLst>
        </c:ser>
        <c:dLbls>
          <c:showLegendKey val="0"/>
          <c:showVal val="0"/>
          <c:showCatName val="0"/>
          <c:showSerName val="0"/>
          <c:showPercent val="0"/>
          <c:showBubbleSize val="0"/>
        </c:dLbls>
        <c:gapWidth val="219"/>
        <c:axId val="315197624"/>
        <c:axId val="315191352"/>
      </c:barChart>
      <c:catAx>
        <c:axId val="315197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5191352"/>
        <c:crosses val="autoZero"/>
        <c:auto val="1"/>
        <c:lblAlgn val="ctr"/>
        <c:lblOffset val="100"/>
        <c:noMultiLvlLbl val="0"/>
      </c:catAx>
      <c:valAx>
        <c:axId val="315191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5197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E9E0BC-C473-3647-99D8-E6F39968B2DF}" type="doc">
      <dgm:prSet loTypeId="urn:microsoft.com/office/officeart/2005/8/layout/process1" loCatId="" qsTypeId="urn:microsoft.com/office/officeart/2005/8/quickstyle/simple1" qsCatId="simple" csTypeId="urn:microsoft.com/office/officeart/2005/8/colors/colorful1" csCatId="colorful" phldr="1"/>
      <dgm:spPr/>
    </dgm:pt>
    <dgm:pt modelId="{52B94D3E-BC2A-B843-90E4-2333D7442688}">
      <dgm:prSet phldrT="[Text]"/>
      <dgm:spPr/>
      <dgm:t>
        <a:bodyPr/>
        <a:lstStyle/>
        <a:p>
          <a:r>
            <a:rPr lang="en-US" b="1" dirty="0"/>
            <a:t>Jan 2019</a:t>
          </a:r>
        </a:p>
        <a:p>
          <a:r>
            <a:rPr lang="en-US" dirty="0"/>
            <a:t>DFC sent letter of intent to NFACC requesting update to Code of Practice</a:t>
          </a:r>
        </a:p>
      </dgm:t>
    </dgm:pt>
    <dgm:pt modelId="{3E91F261-2989-2645-942B-110779186833}" type="parTrans" cxnId="{53971765-F3B1-0E4F-8F57-50808D10696B}">
      <dgm:prSet/>
      <dgm:spPr/>
      <dgm:t>
        <a:bodyPr/>
        <a:lstStyle/>
        <a:p>
          <a:endParaRPr lang="en-US"/>
        </a:p>
      </dgm:t>
    </dgm:pt>
    <dgm:pt modelId="{581F8ED2-A242-D147-83EC-318B51361B61}" type="sibTrans" cxnId="{53971765-F3B1-0E4F-8F57-50808D10696B}">
      <dgm:prSet/>
      <dgm:spPr/>
      <dgm:t>
        <a:bodyPr/>
        <a:lstStyle/>
        <a:p>
          <a:endParaRPr lang="en-US"/>
        </a:p>
      </dgm:t>
    </dgm:pt>
    <dgm:pt modelId="{59A040C1-8B84-484D-8909-84543B25C070}">
      <dgm:prSet phldrT="[Text]"/>
      <dgm:spPr/>
      <dgm:t>
        <a:bodyPr/>
        <a:lstStyle/>
        <a:p>
          <a:r>
            <a:rPr lang="en-US" b="1" dirty="0"/>
            <a:t>Apr 2019</a:t>
          </a:r>
        </a:p>
        <a:p>
          <a:r>
            <a:rPr lang="en-US" dirty="0"/>
            <a:t>Code Committee and Scientific Committee membership finalized</a:t>
          </a:r>
        </a:p>
      </dgm:t>
    </dgm:pt>
    <dgm:pt modelId="{DDAFEFD9-9071-E949-ABC0-C4589496E18F}" type="parTrans" cxnId="{D773ABE8-C841-384E-98C3-C4E03972D433}">
      <dgm:prSet/>
      <dgm:spPr/>
      <dgm:t>
        <a:bodyPr/>
        <a:lstStyle/>
        <a:p>
          <a:endParaRPr lang="en-US"/>
        </a:p>
      </dgm:t>
    </dgm:pt>
    <dgm:pt modelId="{D8D87D08-8D0E-3C41-927A-63789B72341A}" type="sibTrans" cxnId="{D773ABE8-C841-384E-98C3-C4E03972D433}">
      <dgm:prSet/>
      <dgm:spPr/>
      <dgm:t>
        <a:bodyPr/>
        <a:lstStyle/>
        <a:p>
          <a:endParaRPr lang="en-US"/>
        </a:p>
      </dgm:t>
    </dgm:pt>
    <dgm:pt modelId="{B6324E8A-6024-644B-8100-28B71C0696A5}">
      <dgm:prSet phldrT="[Text]"/>
      <dgm:spPr/>
      <dgm:t>
        <a:bodyPr/>
        <a:lstStyle/>
        <a:p>
          <a:r>
            <a:rPr lang="en-US" b="1" dirty="0"/>
            <a:t>July 2019</a:t>
          </a:r>
        </a:p>
        <a:p>
          <a:r>
            <a:rPr lang="en-US" dirty="0"/>
            <a:t>First Code Committee meeting with Scientific Committee to set priority welfare topics for Scientific Committee report</a:t>
          </a:r>
        </a:p>
      </dgm:t>
    </dgm:pt>
    <dgm:pt modelId="{591DDF98-AC3D-1D4A-BBE0-5B4DA8E49ADE}" type="parTrans" cxnId="{40A70A51-CFA1-5C4A-8BB7-291368FA9387}">
      <dgm:prSet/>
      <dgm:spPr/>
      <dgm:t>
        <a:bodyPr/>
        <a:lstStyle/>
        <a:p>
          <a:endParaRPr lang="en-US"/>
        </a:p>
      </dgm:t>
    </dgm:pt>
    <dgm:pt modelId="{6D511E93-9C80-3B40-B5BF-D8F1CFA2EA08}" type="sibTrans" cxnId="{40A70A51-CFA1-5C4A-8BB7-291368FA9387}">
      <dgm:prSet/>
      <dgm:spPr/>
      <dgm:t>
        <a:bodyPr/>
        <a:lstStyle/>
        <a:p>
          <a:endParaRPr lang="en-US"/>
        </a:p>
      </dgm:t>
    </dgm:pt>
    <dgm:pt modelId="{217FBA9E-496F-1F43-B5DA-F650751DF973}">
      <dgm:prSet/>
      <dgm:spPr/>
      <dgm:t>
        <a:bodyPr/>
        <a:lstStyle/>
        <a:p>
          <a:r>
            <a:rPr lang="en-US" b="1" dirty="0"/>
            <a:t>July 2019 to Dec 2020</a:t>
          </a:r>
        </a:p>
        <a:p>
          <a:r>
            <a:rPr lang="en-US" dirty="0"/>
            <a:t>Scientific Committee reviewed research and wrote report, which was peer reviewed</a:t>
          </a:r>
        </a:p>
      </dgm:t>
    </dgm:pt>
    <dgm:pt modelId="{76676666-2386-B640-99DC-5A35B17D36DE}" type="parTrans" cxnId="{47FC33BE-09AC-764F-9DCC-95DD28A596A2}">
      <dgm:prSet/>
      <dgm:spPr/>
      <dgm:t>
        <a:bodyPr/>
        <a:lstStyle/>
        <a:p>
          <a:endParaRPr lang="en-US"/>
        </a:p>
      </dgm:t>
    </dgm:pt>
    <dgm:pt modelId="{4CD83190-A775-BA40-9F70-04569AD1E117}" type="sibTrans" cxnId="{47FC33BE-09AC-764F-9DCC-95DD28A596A2}">
      <dgm:prSet/>
      <dgm:spPr/>
      <dgm:t>
        <a:bodyPr/>
        <a:lstStyle/>
        <a:p>
          <a:endParaRPr lang="en-US"/>
        </a:p>
      </dgm:t>
    </dgm:pt>
    <dgm:pt modelId="{D81F49F6-0B81-2240-86AA-F45D075DED8F}">
      <dgm:prSet/>
      <dgm:spPr/>
      <dgm:t>
        <a:bodyPr/>
        <a:lstStyle/>
        <a:p>
          <a:r>
            <a:rPr lang="en-US" b="1" dirty="0"/>
            <a:t>July 2019 to Oct 2021</a:t>
          </a:r>
        </a:p>
        <a:p>
          <a:r>
            <a:rPr lang="en-US" dirty="0"/>
            <a:t>Code Committee met many times to draft Code of Practice</a:t>
          </a:r>
        </a:p>
      </dgm:t>
    </dgm:pt>
    <dgm:pt modelId="{570E2F72-F5D9-184A-81DF-FFCFE4C2E0EB}" type="parTrans" cxnId="{3CEA9007-2779-B946-84BC-C1950F50CFEA}">
      <dgm:prSet/>
      <dgm:spPr/>
      <dgm:t>
        <a:bodyPr/>
        <a:lstStyle/>
        <a:p>
          <a:endParaRPr lang="en-US"/>
        </a:p>
      </dgm:t>
    </dgm:pt>
    <dgm:pt modelId="{6C6E6537-ADC8-D348-A478-710D50B87883}" type="sibTrans" cxnId="{3CEA9007-2779-B946-84BC-C1950F50CFEA}">
      <dgm:prSet/>
      <dgm:spPr/>
      <dgm:t>
        <a:bodyPr/>
        <a:lstStyle/>
        <a:p>
          <a:endParaRPr lang="en-US"/>
        </a:p>
      </dgm:t>
    </dgm:pt>
    <dgm:pt modelId="{F6008B81-B284-944A-8A6D-7A362F16BC27}" type="pres">
      <dgm:prSet presAssocID="{C3E9E0BC-C473-3647-99D8-E6F39968B2DF}" presName="Name0" presStyleCnt="0">
        <dgm:presLayoutVars>
          <dgm:dir/>
          <dgm:resizeHandles val="exact"/>
        </dgm:presLayoutVars>
      </dgm:prSet>
      <dgm:spPr/>
    </dgm:pt>
    <dgm:pt modelId="{AE5639A6-4D61-E944-94D9-EFEF170BEFDD}" type="pres">
      <dgm:prSet presAssocID="{52B94D3E-BC2A-B843-90E4-2333D7442688}" presName="node" presStyleLbl="node1" presStyleIdx="0" presStyleCnt="5">
        <dgm:presLayoutVars>
          <dgm:bulletEnabled val="1"/>
        </dgm:presLayoutVars>
      </dgm:prSet>
      <dgm:spPr/>
    </dgm:pt>
    <dgm:pt modelId="{BF17E8E8-C73D-0841-9E03-FA8BA648F6FA}" type="pres">
      <dgm:prSet presAssocID="{581F8ED2-A242-D147-83EC-318B51361B61}" presName="sibTrans" presStyleLbl="sibTrans2D1" presStyleIdx="0" presStyleCnt="4"/>
      <dgm:spPr/>
    </dgm:pt>
    <dgm:pt modelId="{1B8AFF06-0B98-C947-890F-E91FC9AA5EF2}" type="pres">
      <dgm:prSet presAssocID="{581F8ED2-A242-D147-83EC-318B51361B61}" presName="connectorText" presStyleLbl="sibTrans2D1" presStyleIdx="0" presStyleCnt="4"/>
      <dgm:spPr/>
    </dgm:pt>
    <dgm:pt modelId="{730EDDA5-D223-DF48-8593-10FA257C91DF}" type="pres">
      <dgm:prSet presAssocID="{59A040C1-8B84-484D-8909-84543B25C070}" presName="node" presStyleLbl="node1" presStyleIdx="1" presStyleCnt="5">
        <dgm:presLayoutVars>
          <dgm:bulletEnabled val="1"/>
        </dgm:presLayoutVars>
      </dgm:prSet>
      <dgm:spPr/>
    </dgm:pt>
    <dgm:pt modelId="{C10B1929-AB3B-7044-B9A8-DDCEAC1932B3}" type="pres">
      <dgm:prSet presAssocID="{D8D87D08-8D0E-3C41-927A-63789B72341A}" presName="sibTrans" presStyleLbl="sibTrans2D1" presStyleIdx="1" presStyleCnt="4"/>
      <dgm:spPr/>
    </dgm:pt>
    <dgm:pt modelId="{1CAD9E87-6A34-8740-A67F-697B445B758E}" type="pres">
      <dgm:prSet presAssocID="{D8D87D08-8D0E-3C41-927A-63789B72341A}" presName="connectorText" presStyleLbl="sibTrans2D1" presStyleIdx="1" presStyleCnt="4"/>
      <dgm:spPr/>
    </dgm:pt>
    <dgm:pt modelId="{4E37050D-01EF-B842-82B1-A679E21BFF32}" type="pres">
      <dgm:prSet presAssocID="{B6324E8A-6024-644B-8100-28B71C0696A5}" presName="node" presStyleLbl="node1" presStyleIdx="2" presStyleCnt="5">
        <dgm:presLayoutVars>
          <dgm:bulletEnabled val="1"/>
        </dgm:presLayoutVars>
      </dgm:prSet>
      <dgm:spPr/>
    </dgm:pt>
    <dgm:pt modelId="{BDBC430D-3261-3C40-A9F4-5542D607D934}" type="pres">
      <dgm:prSet presAssocID="{6D511E93-9C80-3B40-B5BF-D8F1CFA2EA08}" presName="sibTrans" presStyleLbl="sibTrans2D1" presStyleIdx="2" presStyleCnt="4"/>
      <dgm:spPr/>
    </dgm:pt>
    <dgm:pt modelId="{C6EA030A-F66E-A24B-A4B8-0F5452ABD2B0}" type="pres">
      <dgm:prSet presAssocID="{6D511E93-9C80-3B40-B5BF-D8F1CFA2EA08}" presName="connectorText" presStyleLbl="sibTrans2D1" presStyleIdx="2" presStyleCnt="4"/>
      <dgm:spPr/>
    </dgm:pt>
    <dgm:pt modelId="{822FC835-DE4C-3245-9184-35E7D23718E7}" type="pres">
      <dgm:prSet presAssocID="{217FBA9E-496F-1F43-B5DA-F650751DF973}" presName="node" presStyleLbl="node1" presStyleIdx="3" presStyleCnt="5">
        <dgm:presLayoutVars>
          <dgm:bulletEnabled val="1"/>
        </dgm:presLayoutVars>
      </dgm:prSet>
      <dgm:spPr/>
    </dgm:pt>
    <dgm:pt modelId="{A3026531-79AE-ED45-BF55-5A9242E553D0}" type="pres">
      <dgm:prSet presAssocID="{4CD83190-A775-BA40-9F70-04569AD1E117}" presName="sibTrans" presStyleLbl="sibTrans2D1" presStyleIdx="3" presStyleCnt="4"/>
      <dgm:spPr/>
    </dgm:pt>
    <dgm:pt modelId="{106B1AF0-3BAF-984C-BE43-7E97AB7C594B}" type="pres">
      <dgm:prSet presAssocID="{4CD83190-A775-BA40-9F70-04569AD1E117}" presName="connectorText" presStyleLbl="sibTrans2D1" presStyleIdx="3" presStyleCnt="4"/>
      <dgm:spPr/>
    </dgm:pt>
    <dgm:pt modelId="{F201B992-B345-AF4A-8DF0-6A2E6911E581}" type="pres">
      <dgm:prSet presAssocID="{D81F49F6-0B81-2240-86AA-F45D075DED8F}" presName="node" presStyleLbl="node1" presStyleIdx="4" presStyleCnt="5">
        <dgm:presLayoutVars>
          <dgm:bulletEnabled val="1"/>
        </dgm:presLayoutVars>
      </dgm:prSet>
      <dgm:spPr/>
    </dgm:pt>
  </dgm:ptLst>
  <dgm:cxnLst>
    <dgm:cxn modelId="{3CEA9007-2779-B946-84BC-C1950F50CFEA}" srcId="{C3E9E0BC-C473-3647-99D8-E6F39968B2DF}" destId="{D81F49F6-0B81-2240-86AA-F45D075DED8F}" srcOrd="4" destOrd="0" parTransId="{570E2F72-F5D9-184A-81DF-FFCFE4C2E0EB}" sibTransId="{6C6E6537-ADC8-D348-A478-710D50B87883}"/>
    <dgm:cxn modelId="{A3F1051E-5F0F-C24E-92DC-088F401BD665}" type="presOf" srcId="{59A040C1-8B84-484D-8909-84543B25C070}" destId="{730EDDA5-D223-DF48-8593-10FA257C91DF}" srcOrd="0" destOrd="0" presId="urn:microsoft.com/office/officeart/2005/8/layout/process1"/>
    <dgm:cxn modelId="{DF5A5935-85D0-C041-AF13-8D9C1EA8A30F}" type="presOf" srcId="{C3E9E0BC-C473-3647-99D8-E6F39968B2DF}" destId="{F6008B81-B284-944A-8A6D-7A362F16BC27}" srcOrd="0" destOrd="0" presId="urn:microsoft.com/office/officeart/2005/8/layout/process1"/>
    <dgm:cxn modelId="{53971765-F3B1-0E4F-8F57-50808D10696B}" srcId="{C3E9E0BC-C473-3647-99D8-E6F39968B2DF}" destId="{52B94D3E-BC2A-B843-90E4-2333D7442688}" srcOrd="0" destOrd="0" parTransId="{3E91F261-2989-2645-942B-110779186833}" sibTransId="{581F8ED2-A242-D147-83EC-318B51361B61}"/>
    <dgm:cxn modelId="{40A70A51-CFA1-5C4A-8BB7-291368FA9387}" srcId="{C3E9E0BC-C473-3647-99D8-E6F39968B2DF}" destId="{B6324E8A-6024-644B-8100-28B71C0696A5}" srcOrd="2" destOrd="0" parTransId="{591DDF98-AC3D-1D4A-BBE0-5B4DA8E49ADE}" sibTransId="{6D511E93-9C80-3B40-B5BF-D8F1CFA2EA08}"/>
    <dgm:cxn modelId="{8B1D7C56-E8EB-C14A-8D90-D31B05CB6B8F}" type="presOf" srcId="{D81F49F6-0B81-2240-86AA-F45D075DED8F}" destId="{F201B992-B345-AF4A-8DF0-6A2E6911E581}" srcOrd="0" destOrd="0" presId="urn:microsoft.com/office/officeart/2005/8/layout/process1"/>
    <dgm:cxn modelId="{2B351C77-3341-D444-990D-1D4F9622B4F7}" type="presOf" srcId="{217FBA9E-496F-1F43-B5DA-F650751DF973}" destId="{822FC835-DE4C-3245-9184-35E7D23718E7}" srcOrd="0" destOrd="0" presId="urn:microsoft.com/office/officeart/2005/8/layout/process1"/>
    <dgm:cxn modelId="{B8C0D893-F758-E046-BFBE-6027521D4BD0}" type="presOf" srcId="{4CD83190-A775-BA40-9F70-04569AD1E117}" destId="{A3026531-79AE-ED45-BF55-5A9242E553D0}" srcOrd="0" destOrd="0" presId="urn:microsoft.com/office/officeart/2005/8/layout/process1"/>
    <dgm:cxn modelId="{5B00439E-8D32-464A-B76C-70941D1056E2}" type="presOf" srcId="{52B94D3E-BC2A-B843-90E4-2333D7442688}" destId="{AE5639A6-4D61-E944-94D9-EFEF170BEFDD}" srcOrd="0" destOrd="0" presId="urn:microsoft.com/office/officeart/2005/8/layout/process1"/>
    <dgm:cxn modelId="{1B01BFA8-71EE-DA4A-8B3E-2B66358883DA}" type="presOf" srcId="{6D511E93-9C80-3B40-B5BF-D8F1CFA2EA08}" destId="{BDBC430D-3261-3C40-A9F4-5542D607D934}" srcOrd="0" destOrd="0" presId="urn:microsoft.com/office/officeart/2005/8/layout/process1"/>
    <dgm:cxn modelId="{47FC33BE-09AC-764F-9DCC-95DD28A596A2}" srcId="{C3E9E0BC-C473-3647-99D8-E6F39968B2DF}" destId="{217FBA9E-496F-1F43-B5DA-F650751DF973}" srcOrd="3" destOrd="0" parTransId="{76676666-2386-B640-99DC-5A35B17D36DE}" sibTransId="{4CD83190-A775-BA40-9F70-04569AD1E117}"/>
    <dgm:cxn modelId="{2D5FBFDE-8037-C04A-94B3-CBDAA55981DA}" type="presOf" srcId="{D8D87D08-8D0E-3C41-927A-63789B72341A}" destId="{C10B1929-AB3B-7044-B9A8-DDCEAC1932B3}" srcOrd="0" destOrd="0" presId="urn:microsoft.com/office/officeart/2005/8/layout/process1"/>
    <dgm:cxn modelId="{DAE26CDF-A9DE-8D4D-979B-92E75937C712}" type="presOf" srcId="{6D511E93-9C80-3B40-B5BF-D8F1CFA2EA08}" destId="{C6EA030A-F66E-A24B-A4B8-0F5452ABD2B0}" srcOrd="1" destOrd="0" presId="urn:microsoft.com/office/officeart/2005/8/layout/process1"/>
    <dgm:cxn modelId="{D773ABE8-C841-384E-98C3-C4E03972D433}" srcId="{C3E9E0BC-C473-3647-99D8-E6F39968B2DF}" destId="{59A040C1-8B84-484D-8909-84543B25C070}" srcOrd="1" destOrd="0" parTransId="{DDAFEFD9-9071-E949-ABC0-C4589496E18F}" sibTransId="{D8D87D08-8D0E-3C41-927A-63789B72341A}"/>
    <dgm:cxn modelId="{CFDEA5EB-34DC-4441-8B9C-583FED536A9E}" type="presOf" srcId="{4CD83190-A775-BA40-9F70-04569AD1E117}" destId="{106B1AF0-3BAF-984C-BE43-7E97AB7C594B}" srcOrd="1" destOrd="0" presId="urn:microsoft.com/office/officeart/2005/8/layout/process1"/>
    <dgm:cxn modelId="{81041AEC-45D6-2248-8BAE-FED0C973A24F}" type="presOf" srcId="{B6324E8A-6024-644B-8100-28B71C0696A5}" destId="{4E37050D-01EF-B842-82B1-A679E21BFF32}" srcOrd="0" destOrd="0" presId="urn:microsoft.com/office/officeart/2005/8/layout/process1"/>
    <dgm:cxn modelId="{AE651CEF-A09E-5B4C-8A52-58BA44C7AE51}" type="presOf" srcId="{581F8ED2-A242-D147-83EC-318B51361B61}" destId="{BF17E8E8-C73D-0841-9E03-FA8BA648F6FA}" srcOrd="0" destOrd="0" presId="urn:microsoft.com/office/officeart/2005/8/layout/process1"/>
    <dgm:cxn modelId="{F10911F2-64A9-2741-88FB-9CB2FB48E33B}" type="presOf" srcId="{581F8ED2-A242-D147-83EC-318B51361B61}" destId="{1B8AFF06-0B98-C947-890F-E91FC9AA5EF2}" srcOrd="1" destOrd="0" presId="urn:microsoft.com/office/officeart/2005/8/layout/process1"/>
    <dgm:cxn modelId="{AE4076FC-000C-3F40-BD09-7471294B7957}" type="presOf" srcId="{D8D87D08-8D0E-3C41-927A-63789B72341A}" destId="{1CAD9E87-6A34-8740-A67F-697B445B758E}" srcOrd="1" destOrd="0" presId="urn:microsoft.com/office/officeart/2005/8/layout/process1"/>
    <dgm:cxn modelId="{4B5AA035-8057-A947-AB02-C7C48252B4D3}" type="presParOf" srcId="{F6008B81-B284-944A-8A6D-7A362F16BC27}" destId="{AE5639A6-4D61-E944-94D9-EFEF170BEFDD}" srcOrd="0" destOrd="0" presId="urn:microsoft.com/office/officeart/2005/8/layout/process1"/>
    <dgm:cxn modelId="{64632FB8-3646-DA41-9623-BB02F66C9AAE}" type="presParOf" srcId="{F6008B81-B284-944A-8A6D-7A362F16BC27}" destId="{BF17E8E8-C73D-0841-9E03-FA8BA648F6FA}" srcOrd="1" destOrd="0" presId="urn:microsoft.com/office/officeart/2005/8/layout/process1"/>
    <dgm:cxn modelId="{D973F62A-E229-AF4C-865A-2AF445D538C0}" type="presParOf" srcId="{BF17E8E8-C73D-0841-9E03-FA8BA648F6FA}" destId="{1B8AFF06-0B98-C947-890F-E91FC9AA5EF2}" srcOrd="0" destOrd="0" presId="urn:microsoft.com/office/officeart/2005/8/layout/process1"/>
    <dgm:cxn modelId="{319B151F-E716-864F-9403-32CE7EE37983}" type="presParOf" srcId="{F6008B81-B284-944A-8A6D-7A362F16BC27}" destId="{730EDDA5-D223-DF48-8593-10FA257C91DF}" srcOrd="2" destOrd="0" presId="urn:microsoft.com/office/officeart/2005/8/layout/process1"/>
    <dgm:cxn modelId="{C19D5477-8164-0F4F-A35E-5BF5746A68FF}" type="presParOf" srcId="{F6008B81-B284-944A-8A6D-7A362F16BC27}" destId="{C10B1929-AB3B-7044-B9A8-DDCEAC1932B3}" srcOrd="3" destOrd="0" presId="urn:microsoft.com/office/officeart/2005/8/layout/process1"/>
    <dgm:cxn modelId="{D66F03C3-7AE4-5B47-A0C6-27FC4EA4C38B}" type="presParOf" srcId="{C10B1929-AB3B-7044-B9A8-DDCEAC1932B3}" destId="{1CAD9E87-6A34-8740-A67F-697B445B758E}" srcOrd="0" destOrd="0" presId="urn:microsoft.com/office/officeart/2005/8/layout/process1"/>
    <dgm:cxn modelId="{010281D7-74AB-D541-B4A3-458F4C7C3498}" type="presParOf" srcId="{F6008B81-B284-944A-8A6D-7A362F16BC27}" destId="{4E37050D-01EF-B842-82B1-A679E21BFF32}" srcOrd="4" destOrd="0" presId="urn:microsoft.com/office/officeart/2005/8/layout/process1"/>
    <dgm:cxn modelId="{CE3CB492-3D6D-A44F-A5C5-1DCC04DB291D}" type="presParOf" srcId="{F6008B81-B284-944A-8A6D-7A362F16BC27}" destId="{BDBC430D-3261-3C40-A9F4-5542D607D934}" srcOrd="5" destOrd="0" presId="urn:microsoft.com/office/officeart/2005/8/layout/process1"/>
    <dgm:cxn modelId="{7B0A36DD-17AB-2D42-B468-137219C43F9B}" type="presParOf" srcId="{BDBC430D-3261-3C40-A9F4-5542D607D934}" destId="{C6EA030A-F66E-A24B-A4B8-0F5452ABD2B0}" srcOrd="0" destOrd="0" presId="urn:microsoft.com/office/officeart/2005/8/layout/process1"/>
    <dgm:cxn modelId="{3E6A635D-5235-6E4A-885E-5F3281650F0A}" type="presParOf" srcId="{F6008B81-B284-944A-8A6D-7A362F16BC27}" destId="{822FC835-DE4C-3245-9184-35E7D23718E7}" srcOrd="6" destOrd="0" presId="urn:microsoft.com/office/officeart/2005/8/layout/process1"/>
    <dgm:cxn modelId="{ADDBF70B-AC23-1D48-BAE1-B02BBCB33FD7}" type="presParOf" srcId="{F6008B81-B284-944A-8A6D-7A362F16BC27}" destId="{A3026531-79AE-ED45-BF55-5A9242E553D0}" srcOrd="7" destOrd="0" presId="urn:microsoft.com/office/officeart/2005/8/layout/process1"/>
    <dgm:cxn modelId="{D91CCE27-EE9E-4245-86ED-F497EA0692C5}" type="presParOf" srcId="{A3026531-79AE-ED45-BF55-5A9242E553D0}" destId="{106B1AF0-3BAF-984C-BE43-7E97AB7C594B}" srcOrd="0" destOrd="0" presId="urn:microsoft.com/office/officeart/2005/8/layout/process1"/>
    <dgm:cxn modelId="{894A6DA7-FA7C-1147-A907-24F33F06E534}" type="presParOf" srcId="{F6008B81-B284-944A-8A6D-7A362F16BC27}" destId="{F201B992-B345-AF4A-8DF0-6A2E6911E58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E9E0BC-C473-3647-99D8-E6F39968B2DF}" type="doc">
      <dgm:prSet loTypeId="urn:microsoft.com/office/officeart/2005/8/layout/process1" loCatId="" qsTypeId="urn:microsoft.com/office/officeart/2005/8/quickstyle/simple1" qsCatId="simple" csTypeId="urn:microsoft.com/office/officeart/2005/8/colors/colorful1" csCatId="colorful" phldr="1"/>
      <dgm:spPr/>
    </dgm:pt>
    <dgm:pt modelId="{52B94D3E-BC2A-B843-90E4-2333D7442688}">
      <dgm:prSet phldrT="[Text]"/>
      <dgm:spPr/>
      <dgm:t>
        <a:bodyPr/>
        <a:lstStyle/>
        <a:p>
          <a:r>
            <a:rPr lang="en-US" b="1" dirty="0"/>
            <a:t>Nov 2021 to Jan 2022</a:t>
          </a:r>
        </a:p>
        <a:p>
          <a:r>
            <a:rPr lang="en-US" dirty="0"/>
            <a:t>Public Comment Period</a:t>
          </a:r>
        </a:p>
      </dgm:t>
    </dgm:pt>
    <dgm:pt modelId="{3E91F261-2989-2645-942B-110779186833}" type="parTrans" cxnId="{53971765-F3B1-0E4F-8F57-50808D10696B}">
      <dgm:prSet/>
      <dgm:spPr/>
      <dgm:t>
        <a:bodyPr/>
        <a:lstStyle/>
        <a:p>
          <a:endParaRPr lang="en-US"/>
        </a:p>
      </dgm:t>
    </dgm:pt>
    <dgm:pt modelId="{581F8ED2-A242-D147-83EC-318B51361B61}" type="sibTrans" cxnId="{53971765-F3B1-0E4F-8F57-50808D10696B}">
      <dgm:prSet/>
      <dgm:spPr/>
      <dgm:t>
        <a:bodyPr/>
        <a:lstStyle/>
        <a:p>
          <a:endParaRPr lang="en-US"/>
        </a:p>
      </dgm:t>
    </dgm:pt>
    <dgm:pt modelId="{59A040C1-8B84-484D-8909-84543B25C070}">
      <dgm:prSet phldrT="[Text]"/>
      <dgm:spPr/>
      <dgm:t>
        <a:bodyPr/>
        <a:lstStyle/>
        <a:p>
          <a:r>
            <a:rPr lang="en-US" b="1" dirty="0"/>
            <a:t>2022</a:t>
          </a:r>
        </a:p>
        <a:p>
          <a:r>
            <a:rPr lang="en-US" dirty="0"/>
            <a:t>Code Committee reviewed results of Public Comment Period and revised Code of Practice, as needed</a:t>
          </a:r>
        </a:p>
      </dgm:t>
    </dgm:pt>
    <dgm:pt modelId="{DDAFEFD9-9071-E949-ABC0-C4589496E18F}" type="parTrans" cxnId="{D773ABE8-C841-384E-98C3-C4E03972D433}">
      <dgm:prSet/>
      <dgm:spPr/>
      <dgm:t>
        <a:bodyPr/>
        <a:lstStyle/>
        <a:p>
          <a:endParaRPr lang="en-US"/>
        </a:p>
      </dgm:t>
    </dgm:pt>
    <dgm:pt modelId="{D8D87D08-8D0E-3C41-927A-63789B72341A}" type="sibTrans" cxnId="{D773ABE8-C841-384E-98C3-C4E03972D433}">
      <dgm:prSet/>
      <dgm:spPr/>
      <dgm:t>
        <a:bodyPr/>
        <a:lstStyle/>
        <a:p>
          <a:endParaRPr lang="en-US"/>
        </a:p>
      </dgm:t>
    </dgm:pt>
    <dgm:pt modelId="{B6324E8A-6024-644B-8100-28B71C0696A5}">
      <dgm:prSet phldrT="[Text]"/>
      <dgm:spPr/>
      <dgm:t>
        <a:bodyPr/>
        <a:lstStyle/>
        <a:p>
          <a:r>
            <a:rPr lang="en-US" b="1" dirty="0"/>
            <a:t>Dec 2022</a:t>
          </a:r>
        </a:p>
        <a:p>
          <a:r>
            <a:rPr lang="en-US" dirty="0"/>
            <a:t>Code Committee reached consensus on final version</a:t>
          </a:r>
        </a:p>
      </dgm:t>
    </dgm:pt>
    <dgm:pt modelId="{591DDF98-AC3D-1D4A-BBE0-5B4DA8E49ADE}" type="parTrans" cxnId="{40A70A51-CFA1-5C4A-8BB7-291368FA9387}">
      <dgm:prSet/>
      <dgm:spPr/>
      <dgm:t>
        <a:bodyPr/>
        <a:lstStyle/>
        <a:p>
          <a:endParaRPr lang="en-US"/>
        </a:p>
      </dgm:t>
    </dgm:pt>
    <dgm:pt modelId="{6D511E93-9C80-3B40-B5BF-D8F1CFA2EA08}" type="sibTrans" cxnId="{40A70A51-CFA1-5C4A-8BB7-291368FA9387}">
      <dgm:prSet/>
      <dgm:spPr/>
      <dgm:t>
        <a:bodyPr/>
        <a:lstStyle/>
        <a:p>
          <a:endParaRPr lang="en-US"/>
        </a:p>
      </dgm:t>
    </dgm:pt>
    <dgm:pt modelId="{305E45F4-D326-BE4F-B51C-BABAE9B224D8}">
      <dgm:prSet phldrT="[Text]"/>
      <dgm:spPr/>
      <dgm:t>
        <a:bodyPr/>
        <a:lstStyle/>
        <a:p>
          <a:r>
            <a:rPr lang="en-US" b="1" dirty="0"/>
            <a:t>Jan to Mar 2023</a:t>
          </a:r>
        </a:p>
        <a:p>
          <a:r>
            <a:rPr lang="en-US" dirty="0"/>
            <a:t>Finalize and publish revised Code of Practice</a:t>
          </a:r>
        </a:p>
      </dgm:t>
    </dgm:pt>
    <dgm:pt modelId="{AAA7DADD-0F48-7B45-BD50-9908774B5801}" type="parTrans" cxnId="{66A11C04-75E5-4743-BFEA-91BAE6776774}">
      <dgm:prSet/>
      <dgm:spPr/>
      <dgm:t>
        <a:bodyPr/>
        <a:lstStyle/>
        <a:p>
          <a:endParaRPr lang="en-US"/>
        </a:p>
      </dgm:t>
    </dgm:pt>
    <dgm:pt modelId="{720B2A6E-E7BB-0C4B-A360-0F42A53286BB}" type="sibTrans" cxnId="{66A11C04-75E5-4743-BFEA-91BAE6776774}">
      <dgm:prSet/>
      <dgm:spPr/>
      <dgm:t>
        <a:bodyPr/>
        <a:lstStyle/>
        <a:p>
          <a:endParaRPr lang="en-US"/>
        </a:p>
      </dgm:t>
    </dgm:pt>
    <dgm:pt modelId="{F6008B81-B284-944A-8A6D-7A362F16BC27}" type="pres">
      <dgm:prSet presAssocID="{C3E9E0BC-C473-3647-99D8-E6F39968B2DF}" presName="Name0" presStyleCnt="0">
        <dgm:presLayoutVars>
          <dgm:dir/>
          <dgm:resizeHandles val="exact"/>
        </dgm:presLayoutVars>
      </dgm:prSet>
      <dgm:spPr/>
    </dgm:pt>
    <dgm:pt modelId="{AE5639A6-4D61-E944-94D9-EFEF170BEFDD}" type="pres">
      <dgm:prSet presAssocID="{52B94D3E-BC2A-B843-90E4-2333D7442688}" presName="node" presStyleLbl="node1" presStyleIdx="0" presStyleCnt="4">
        <dgm:presLayoutVars>
          <dgm:bulletEnabled val="1"/>
        </dgm:presLayoutVars>
      </dgm:prSet>
      <dgm:spPr/>
    </dgm:pt>
    <dgm:pt modelId="{BF17E8E8-C73D-0841-9E03-FA8BA648F6FA}" type="pres">
      <dgm:prSet presAssocID="{581F8ED2-A242-D147-83EC-318B51361B61}" presName="sibTrans" presStyleLbl="sibTrans2D1" presStyleIdx="0" presStyleCnt="3"/>
      <dgm:spPr/>
    </dgm:pt>
    <dgm:pt modelId="{1B8AFF06-0B98-C947-890F-E91FC9AA5EF2}" type="pres">
      <dgm:prSet presAssocID="{581F8ED2-A242-D147-83EC-318B51361B61}" presName="connectorText" presStyleLbl="sibTrans2D1" presStyleIdx="0" presStyleCnt="3"/>
      <dgm:spPr/>
    </dgm:pt>
    <dgm:pt modelId="{730EDDA5-D223-DF48-8593-10FA257C91DF}" type="pres">
      <dgm:prSet presAssocID="{59A040C1-8B84-484D-8909-84543B25C070}" presName="node" presStyleLbl="node1" presStyleIdx="1" presStyleCnt="4">
        <dgm:presLayoutVars>
          <dgm:bulletEnabled val="1"/>
        </dgm:presLayoutVars>
      </dgm:prSet>
      <dgm:spPr/>
    </dgm:pt>
    <dgm:pt modelId="{C10B1929-AB3B-7044-B9A8-DDCEAC1932B3}" type="pres">
      <dgm:prSet presAssocID="{D8D87D08-8D0E-3C41-927A-63789B72341A}" presName="sibTrans" presStyleLbl="sibTrans2D1" presStyleIdx="1" presStyleCnt="3"/>
      <dgm:spPr/>
    </dgm:pt>
    <dgm:pt modelId="{1CAD9E87-6A34-8740-A67F-697B445B758E}" type="pres">
      <dgm:prSet presAssocID="{D8D87D08-8D0E-3C41-927A-63789B72341A}" presName="connectorText" presStyleLbl="sibTrans2D1" presStyleIdx="1" presStyleCnt="3"/>
      <dgm:spPr/>
    </dgm:pt>
    <dgm:pt modelId="{4E37050D-01EF-B842-82B1-A679E21BFF32}" type="pres">
      <dgm:prSet presAssocID="{B6324E8A-6024-644B-8100-28B71C0696A5}" presName="node" presStyleLbl="node1" presStyleIdx="2" presStyleCnt="4">
        <dgm:presLayoutVars>
          <dgm:bulletEnabled val="1"/>
        </dgm:presLayoutVars>
      </dgm:prSet>
      <dgm:spPr/>
    </dgm:pt>
    <dgm:pt modelId="{302DF151-AA34-DE4E-8173-F2F5C446B5E9}" type="pres">
      <dgm:prSet presAssocID="{6D511E93-9C80-3B40-B5BF-D8F1CFA2EA08}" presName="sibTrans" presStyleLbl="sibTrans2D1" presStyleIdx="2" presStyleCnt="3"/>
      <dgm:spPr/>
    </dgm:pt>
    <dgm:pt modelId="{C6990597-8431-544C-9E62-7785C89CD19A}" type="pres">
      <dgm:prSet presAssocID="{6D511E93-9C80-3B40-B5BF-D8F1CFA2EA08}" presName="connectorText" presStyleLbl="sibTrans2D1" presStyleIdx="2" presStyleCnt="3"/>
      <dgm:spPr/>
    </dgm:pt>
    <dgm:pt modelId="{37F839D7-D8D6-BE41-BCD6-D7570E1AAAD1}" type="pres">
      <dgm:prSet presAssocID="{305E45F4-D326-BE4F-B51C-BABAE9B224D8}" presName="node" presStyleLbl="node1" presStyleIdx="3" presStyleCnt="4">
        <dgm:presLayoutVars>
          <dgm:bulletEnabled val="1"/>
        </dgm:presLayoutVars>
      </dgm:prSet>
      <dgm:spPr/>
    </dgm:pt>
  </dgm:ptLst>
  <dgm:cxnLst>
    <dgm:cxn modelId="{66A11C04-75E5-4743-BFEA-91BAE6776774}" srcId="{C3E9E0BC-C473-3647-99D8-E6F39968B2DF}" destId="{305E45F4-D326-BE4F-B51C-BABAE9B224D8}" srcOrd="3" destOrd="0" parTransId="{AAA7DADD-0F48-7B45-BD50-9908774B5801}" sibTransId="{720B2A6E-E7BB-0C4B-A360-0F42A53286BB}"/>
    <dgm:cxn modelId="{8D95D71B-8723-F140-A915-1658F2652B9C}" type="presOf" srcId="{6D511E93-9C80-3B40-B5BF-D8F1CFA2EA08}" destId="{C6990597-8431-544C-9E62-7785C89CD19A}" srcOrd="1" destOrd="0" presId="urn:microsoft.com/office/officeart/2005/8/layout/process1"/>
    <dgm:cxn modelId="{A3F1051E-5F0F-C24E-92DC-088F401BD665}" type="presOf" srcId="{59A040C1-8B84-484D-8909-84543B25C070}" destId="{730EDDA5-D223-DF48-8593-10FA257C91DF}" srcOrd="0" destOrd="0" presId="urn:microsoft.com/office/officeart/2005/8/layout/process1"/>
    <dgm:cxn modelId="{DF5A5935-85D0-C041-AF13-8D9C1EA8A30F}" type="presOf" srcId="{C3E9E0BC-C473-3647-99D8-E6F39968B2DF}" destId="{F6008B81-B284-944A-8A6D-7A362F16BC27}" srcOrd="0" destOrd="0" presId="urn:microsoft.com/office/officeart/2005/8/layout/process1"/>
    <dgm:cxn modelId="{53971765-F3B1-0E4F-8F57-50808D10696B}" srcId="{C3E9E0BC-C473-3647-99D8-E6F39968B2DF}" destId="{52B94D3E-BC2A-B843-90E4-2333D7442688}" srcOrd="0" destOrd="0" parTransId="{3E91F261-2989-2645-942B-110779186833}" sibTransId="{581F8ED2-A242-D147-83EC-318B51361B61}"/>
    <dgm:cxn modelId="{40A70A51-CFA1-5C4A-8BB7-291368FA9387}" srcId="{C3E9E0BC-C473-3647-99D8-E6F39968B2DF}" destId="{B6324E8A-6024-644B-8100-28B71C0696A5}" srcOrd="2" destOrd="0" parTransId="{591DDF98-AC3D-1D4A-BBE0-5B4DA8E49ADE}" sibTransId="{6D511E93-9C80-3B40-B5BF-D8F1CFA2EA08}"/>
    <dgm:cxn modelId="{D3A77C9A-B484-6B41-903F-AA5B13CDCD44}" type="presOf" srcId="{6D511E93-9C80-3B40-B5BF-D8F1CFA2EA08}" destId="{302DF151-AA34-DE4E-8173-F2F5C446B5E9}" srcOrd="0" destOrd="0" presId="urn:microsoft.com/office/officeart/2005/8/layout/process1"/>
    <dgm:cxn modelId="{5B00439E-8D32-464A-B76C-70941D1056E2}" type="presOf" srcId="{52B94D3E-BC2A-B843-90E4-2333D7442688}" destId="{AE5639A6-4D61-E944-94D9-EFEF170BEFDD}" srcOrd="0" destOrd="0" presId="urn:microsoft.com/office/officeart/2005/8/layout/process1"/>
    <dgm:cxn modelId="{2D5FBFDE-8037-C04A-94B3-CBDAA55981DA}" type="presOf" srcId="{D8D87D08-8D0E-3C41-927A-63789B72341A}" destId="{C10B1929-AB3B-7044-B9A8-DDCEAC1932B3}" srcOrd="0" destOrd="0" presId="urn:microsoft.com/office/officeart/2005/8/layout/process1"/>
    <dgm:cxn modelId="{D773ABE8-C841-384E-98C3-C4E03972D433}" srcId="{C3E9E0BC-C473-3647-99D8-E6F39968B2DF}" destId="{59A040C1-8B84-484D-8909-84543B25C070}" srcOrd="1" destOrd="0" parTransId="{DDAFEFD9-9071-E949-ABC0-C4589496E18F}" sibTransId="{D8D87D08-8D0E-3C41-927A-63789B72341A}"/>
    <dgm:cxn modelId="{81041AEC-45D6-2248-8BAE-FED0C973A24F}" type="presOf" srcId="{B6324E8A-6024-644B-8100-28B71C0696A5}" destId="{4E37050D-01EF-B842-82B1-A679E21BFF32}" srcOrd="0" destOrd="0" presId="urn:microsoft.com/office/officeart/2005/8/layout/process1"/>
    <dgm:cxn modelId="{815A84ED-951A-5642-A63C-4487986D2E91}" type="presOf" srcId="{305E45F4-D326-BE4F-B51C-BABAE9B224D8}" destId="{37F839D7-D8D6-BE41-BCD6-D7570E1AAAD1}" srcOrd="0" destOrd="0" presId="urn:microsoft.com/office/officeart/2005/8/layout/process1"/>
    <dgm:cxn modelId="{AE651CEF-A09E-5B4C-8A52-58BA44C7AE51}" type="presOf" srcId="{581F8ED2-A242-D147-83EC-318B51361B61}" destId="{BF17E8E8-C73D-0841-9E03-FA8BA648F6FA}" srcOrd="0" destOrd="0" presId="urn:microsoft.com/office/officeart/2005/8/layout/process1"/>
    <dgm:cxn modelId="{F10911F2-64A9-2741-88FB-9CB2FB48E33B}" type="presOf" srcId="{581F8ED2-A242-D147-83EC-318B51361B61}" destId="{1B8AFF06-0B98-C947-890F-E91FC9AA5EF2}" srcOrd="1" destOrd="0" presId="urn:microsoft.com/office/officeart/2005/8/layout/process1"/>
    <dgm:cxn modelId="{AE4076FC-000C-3F40-BD09-7471294B7957}" type="presOf" srcId="{D8D87D08-8D0E-3C41-927A-63789B72341A}" destId="{1CAD9E87-6A34-8740-A67F-697B445B758E}" srcOrd="1" destOrd="0" presId="urn:microsoft.com/office/officeart/2005/8/layout/process1"/>
    <dgm:cxn modelId="{4B5AA035-8057-A947-AB02-C7C48252B4D3}" type="presParOf" srcId="{F6008B81-B284-944A-8A6D-7A362F16BC27}" destId="{AE5639A6-4D61-E944-94D9-EFEF170BEFDD}" srcOrd="0" destOrd="0" presId="urn:microsoft.com/office/officeart/2005/8/layout/process1"/>
    <dgm:cxn modelId="{64632FB8-3646-DA41-9623-BB02F66C9AAE}" type="presParOf" srcId="{F6008B81-B284-944A-8A6D-7A362F16BC27}" destId="{BF17E8E8-C73D-0841-9E03-FA8BA648F6FA}" srcOrd="1" destOrd="0" presId="urn:microsoft.com/office/officeart/2005/8/layout/process1"/>
    <dgm:cxn modelId="{D973F62A-E229-AF4C-865A-2AF445D538C0}" type="presParOf" srcId="{BF17E8E8-C73D-0841-9E03-FA8BA648F6FA}" destId="{1B8AFF06-0B98-C947-890F-E91FC9AA5EF2}" srcOrd="0" destOrd="0" presId="urn:microsoft.com/office/officeart/2005/8/layout/process1"/>
    <dgm:cxn modelId="{319B151F-E716-864F-9403-32CE7EE37983}" type="presParOf" srcId="{F6008B81-B284-944A-8A6D-7A362F16BC27}" destId="{730EDDA5-D223-DF48-8593-10FA257C91DF}" srcOrd="2" destOrd="0" presId="urn:microsoft.com/office/officeart/2005/8/layout/process1"/>
    <dgm:cxn modelId="{C19D5477-8164-0F4F-A35E-5BF5746A68FF}" type="presParOf" srcId="{F6008B81-B284-944A-8A6D-7A362F16BC27}" destId="{C10B1929-AB3B-7044-B9A8-DDCEAC1932B3}" srcOrd="3" destOrd="0" presId="urn:microsoft.com/office/officeart/2005/8/layout/process1"/>
    <dgm:cxn modelId="{D66F03C3-7AE4-5B47-A0C6-27FC4EA4C38B}" type="presParOf" srcId="{C10B1929-AB3B-7044-B9A8-DDCEAC1932B3}" destId="{1CAD9E87-6A34-8740-A67F-697B445B758E}" srcOrd="0" destOrd="0" presId="urn:microsoft.com/office/officeart/2005/8/layout/process1"/>
    <dgm:cxn modelId="{010281D7-74AB-D541-B4A3-458F4C7C3498}" type="presParOf" srcId="{F6008B81-B284-944A-8A6D-7A362F16BC27}" destId="{4E37050D-01EF-B842-82B1-A679E21BFF32}" srcOrd="4" destOrd="0" presId="urn:microsoft.com/office/officeart/2005/8/layout/process1"/>
    <dgm:cxn modelId="{6DCF0F0C-D5E9-644C-AB77-C7B807C332A3}" type="presParOf" srcId="{F6008B81-B284-944A-8A6D-7A362F16BC27}" destId="{302DF151-AA34-DE4E-8173-F2F5C446B5E9}" srcOrd="5" destOrd="0" presId="urn:microsoft.com/office/officeart/2005/8/layout/process1"/>
    <dgm:cxn modelId="{B84FF5EE-384E-AA4A-8497-2C14D7935800}" type="presParOf" srcId="{302DF151-AA34-DE4E-8173-F2F5C446B5E9}" destId="{C6990597-8431-544C-9E62-7785C89CD19A}" srcOrd="0" destOrd="0" presId="urn:microsoft.com/office/officeart/2005/8/layout/process1"/>
    <dgm:cxn modelId="{9497674B-7BFB-F649-B6EA-AAD7F224AF48}" type="presParOf" srcId="{F6008B81-B284-944A-8A6D-7A362F16BC27}" destId="{37F839D7-D8D6-BE41-BCD6-D7570E1AAAD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F2193E-5305-DE4D-A0C1-6CC08383EFDC}" type="doc">
      <dgm:prSet loTypeId="urn:microsoft.com/office/officeart/2005/8/layout/chevron2" loCatId="" qsTypeId="urn:microsoft.com/office/officeart/2005/8/quickstyle/simple1" qsCatId="simple" csTypeId="urn:microsoft.com/office/officeart/2005/8/colors/colorful1" csCatId="colorful" phldr="1"/>
      <dgm:spPr/>
      <dgm:t>
        <a:bodyPr/>
        <a:lstStyle/>
        <a:p>
          <a:endParaRPr lang="en-US"/>
        </a:p>
      </dgm:t>
    </dgm:pt>
    <dgm:pt modelId="{0CC02585-C5C4-6949-9BBA-9E74F50FD8AC}">
      <dgm:prSet phldrT="[Text]"/>
      <dgm:spPr/>
      <dgm:t>
        <a:bodyPr/>
        <a:lstStyle/>
        <a:p>
          <a:r>
            <a:rPr lang="en-US" b="1" dirty="0"/>
            <a:t>Plan</a:t>
          </a:r>
        </a:p>
      </dgm:t>
    </dgm:pt>
    <dgm:pt modelId="{9EE83D99-BDEC-404F-8F29-1FD1A2334609}" type="parTrans" cxnId="{0C679E63-1053-AC45-AC8F-325C1C376AD3}">
      <dgm:prSet/>
      <dgm:spPr/>
      <dgm:t>
        <a:bodyPr/>
        <a:lstStyle/>
        <a:p>
          <a:endParaRPr lang="en-US"/>
        </a:p>
      </dgm:t>
    </dgm:pt>
    <dgm:pt modelId="{DB1E995E-6837-0143-B80D-CDD728EB2978}" type="sibTrans" cxnId="{0C679E63-1053-AC45-AC8F-325C1C376AD3}">
      <dgm:prSet/>
      <dgm:spPr/>
      <dgm:t>
        <a:bodyPr/>
        <a:lstStyle/>
        <a:p>
          <a:endParaRPr lang="en-US"/>
        </a:p>
      </dgm:t>
    </dgm:pt>
    <dgm:pt modelId="{386583BA-4188-3347-8D81-80300F680CB4}">
      <dgm:prSet phldrT="[Text]"/>
      <dgm:spPr/>
      <dgm:t>
        <a:bodyPr/>
        <a:lstStyle/>
        <a:p>
          <a:pPr>
            <a:buClr>
              <a:schemeClr val="tx1"/>
            </a:buClr>
            <a:buFont typeface="Arial" panose="020B0604020202020204" pitchFamily="34" charset="0"/>
            <a:buNone/>
          </a:pPr>
          <a:r>
            <a:rPr lang="en-US" dirty="0"/>
            <a:t>DFC will conduct initial evaluation and draft a plan</a:t>
          </a:r>
        </a:p>
      </dgm:t>
    </dgm:pt>
    <dgm:pt modelId="{56D37E33-E7A8-A24F-AC27-E5C16E6B576C}" type="parTrans" cxnId="{5E1EC0E1-CB1C-7042-8A72-6B15B2FC37B7}">
      <dgm:prSet/>
      <dgm:spPr/>
      <dgm:t>
        <a:bodyPr/>
        <a:lstStyle/>
        <a:p>
          <a:endParaRPr lang="en-US"/>
        </a:p>
      </dgm:t>
    </dgm:pt>
    <dgm:pt modelId="{CB425E5F-DFA4-C344-94E6-52521D36895A}" type="sibTrans" cxnId="{5E1EC0E1-CB1C-7042-8A72-6B15B2FC37B7}">
      <dgm:prSet/>
      <dgm:spPr/>
      <dgm:t>
        <a:bodyPr/>
        <a:lstStyle/>
        <a:p>
          <a:endParaRPr lang="en-US"/>
        </a:p>
      </dgm:t>
    </dgm:pt>
    <dgm:pt modelId="{CC3D8996-3174-BF46-82FC-9C5A52007223}">
      <dgm:prSet phldrT="[Text]"/>
      <dgm:spPr>
        <a:solidFill>
          <a:schemeClr val="accent6"/>
        </a:solidFill>
      </dgm:spPr>
      <dgm:t>
        <a:bodyPr/>
        <a:lstStyle/>
        <a:p>
          <a:r>
            <a:rPr lang="en-US" b="1" dirty="0"/>
            <a:t>Recommend</a:t>
          </a:r>
        </a:p>
      </dgm:t>
    </dgm:pt>
    <dgm:pt modelId="{2EA666DB-DD61-2943-9A2D-2B6C2232E4DA}" type="parTrans" cxnId="{0489F309-E367-6043-B671-C92A18376A50}">
      <dgm:prSet/>
      <dgm:spPr/>
      <dgm:t>
        <a:bodyPr/>
        <a:lstStyle/>
        <a:p>
          <a:endParaRPr lang="en-US"/>
        </a:p>
      </dgm:t>
    </dgm:pt>
    <dgm:pt modelId="{874296B7-560E-914D-8A65-80569E59F58B}" type="sibTrans" cxnId="{0489F309-E367-6043-B671-C92A18376A50}">
      <dgm:prSet/>
      <dgm:spPr/>
      <dgm:t>
        <a:bodyPr/>
        <a:lstStyle/>
        <a:p>
          <a:endParaRPr lang="en-US"/>
        </a:p>
      </dgm:t>
    </dgm:pt>
    <dgm:pt modelId="{269E12BE-4B07-EB4D-B72C-F0584531E17C}">
      <dgm:prSet phldrT="[Text]"/>
      <dgm:spPr>
        <a:ln>
          <a:solidFill>
            <a:schemeClr val="accent6"/>
          </a:solidFill>
        </a:ln>
      </dgm:spPr>
      <dgm:t>
        <a:bodyPr/>
        <a:lstStyle/>
        <a:p>
          <a:pPr>
            <a:buFont typeface="Arial" panose="020B0604020202020204" pitchFamily="34" charset="0"/>
            <a:buNone/>
          </a:pPr>
          <a:r>
            <a:rPr lang="en-US" dirty="0"/>
            <a:t>proAction Committees will make recommendations to DFC</a:t>
          </a:r>
        </a:p>
      </dgm:t>
    </dgm:pt>
    <dgm:pt modelId="{3CEA26F3-578F-3E46-B864-FC3490613CF3}" type="parTrans" cxnId="{3147C12B-62D3-7F40-98E9-A4909698193B}">
      <dgm:prSet/>
      <dgm:spPr/>
      <dgm:t>
        <a:bodyPr/>
        <a:lstStyle/>
        <a:p>
          <a:endParaRPr lang="en-US"/>
        </a:p>
      </dgm:t>
    </dgm:pt>
    <dgm:pt modelId="{E0DAEF21-DE46-B24C-AABB-BF01E085EA6C}" type="sibTrans" cxnId="{3147C12B-62D3-7F40-98E9-A4909698193B}">
      <dgm:prSet/>
      <dgm:spPr/>
      <dgm:t>
        <a:bodyPr/>
        <a:lstStyle/>
        <a:p>
          <a:endParaRPr lang="en-US"/>
        </a:p>
      </dgm:t>
    </dgm:pt>
    <dgm:pt modelId="{DEC62B01-A11B-F642-8E30-BA4AEC1B2AA4}">
      <dgm:prSet phldrT="[Text]"/>
      <dgm:spPr/>
      <dgm:t>
        <a:bodyPr/>
        <a:lstStyle/>
        <a:p>
          <a:r>
            <a:rPr lang="en-US" b="1" dirty="0"/>
            <a:t>Implement</a:t>
          </a:r>
        </a:p>
      </dgm:t>
    </dgm:pt>
    <dgm:pt modelId="{CF383C6D-B06D-7344-8C94-88E067AAA0C8}" type="parTrans" cxnId="{2AAE7597-447A-0447-BE09-156781C83C51}">
      <dgm:prSet/>
      <dgm:spPr/>
      <dgm:t>
        <a:bodyPr/>
        <a:lstStyle/>
        <a:p>
          <a:endParaRPr lang="en-US"/>
        </a:p>
      </dgm:t>
    </dgm:pt>
    <dgm:pt modelId="{49255222-351F-DA4C-A87E-1AEA333D9341}" type="sibTrans" cxnId="{2AAE7597-447A-0447-BE09-156781C83C51}">
      <dgm:prSet/>
      <dgm:spPr/>
      <dgm:t>
        <a:bodyPr/>
        <a:lstStyle/>
        <a:p>
          <a:endParaRPr lang="en-US"/>
        </a:p>
      </dgm:t>
    </dgm:pt>
    <dgm:pt modelId="{26E374CE-D16A-0A4E-B32D-97EBCB2C7EA6}">
      <dgm:prSet phldrT="[Text]"/>
      <dgm:spPr/>
      <dgm:t>
        <a:bodyPr/>
        <a:lstStyle/>
        <a:p>
          <a:pPr marL="12700" indent="0">
            <a:buClr>
              <a:schemeClr val="tx1"/>
            </a:buClr>
            <a:buFont typeface="Arial" panose="020B0604020202020204" pitchFamily="34" charset="0"/>
            <a:buNone/>
            <a:tabLst/>
          </a:pPr>
          <a:r>
            <a:rPr lang="en-US" dirty="0"/>
            <a:t>First round of changes could be ready in Fall 2025 but full implementation more feasible in Fall 2027</a:t>
          </a:r>
        </a:p>
      </dgm:t>
    </dgm:pt>
    <dgm:pt modelId="{070D207D-6ED5-4847-A622-42710579962A}" type="parTrans" cxnId="{CCAF2057-4C9A-EE45-8752-6B732A978D17}">
      <dgm:prSet/>
      <dgm:spPr/>
      <dgm:t>
        <a:bodyPr/>
        <a:lstStyle/>
        <a:p>
          <a:endParaRPr lang="en-US"/>
        </a:p>
      </dgm:t>
    </dgm:pt>
    <dgm:pt modelId="{15F736A0-DCB4-4840-B148-43B55FA01EE9}" type="sibTrans" cxnId="{CCAF2057-4C9A-EE45-8752-6B732A978D17}">
      <dgm:prSet/>
      <dgm:spPr/>
      <dgm:t>
        <a:bodyPr/>
        <a:lstStyle/>
        <a:p>
          <a:endParaRPr lang="en-US"/>
        </a:p>
      </dgm:t>
    </dgm:pt>
    <dgm:pt modelId="{F4DEBD56-022A-BC4A-913A-48D2AD5BE875}">
      <dgm:prSet phldrT="[Text]"/>
      <dgm:spPr/>
      <dgm:t>
        <a:bodyPr/>
        <a:lstStyle/>
        <a:p>
          <a:pPr>
            <a:buClr>
              <a:schemeClr val="tx1"/>
            </a:buClr>
            <a:buFont typeface="Arial" panose="020B0604020202020204" pitchFamily="34" charset="0"/>
            <a:buChar char="•"/>
          </a:pPr>
          <a:r>
            <a:rPr lang="en-US" b="1" dirty="0"/>
            <a:t>Support</a:t>
          </a:r>
        </a:p>
      </dgm:t>
    </dgm:pt>
    <dgm:pt modelId="{FFA04761-BD12-8649-8818-4914644E9365}" type="parTrans" cxnId="{95367442-F127-464C-90EC-0EE50405C8B5}">
      <dgm:prSet/>
      <dgm:spPr/>
      <dgm:t>
        <a:bodyPr/>
        <a:lstStyle/>
        <a:p>
          <a:endParaRPr lang="en-US"/>
        </a:p>
      </dgm:t>
    </dgm:pt>
    <dgm:pt modelId="{E1C3C75C-BF57-EA4D-8531-5379372A4B2C}" type="sibTrans" cxnId="{95367442-F127-464C-90EC-0EE50405C8B5}">
      <dgm:prSet/>
      <dgm:spPr/>
      <dgm:t>
        <a:bodyPr/>
        <a:lstStyle/>
        <a:p>
          <a:endParaRPr lang="en-US"/>
        </a:p>
      </dgm:t>
    </dgm:pt>
    <dgm:pt modelId="{359B12DB-E706-034F-A420-F96E250F5EC9}">
      <dgm:prSet phldrT="[Text]"/>
      <dgm:spPr/>
      <dgm:t>
        <a:bodyPr/>
        <a:lstStyle/>
        <a:p>
          <a:pPr marL="12700" indent="0">
            <a:buClr>
              <a:schemeClr val="tx1"/>
            </a:buClr>
            <a:buFont typeface="Arial" panose="020B0604020202020204" pitchFamily="34" charset="0"/>
            <a:buNone/>
            <a:tabLst/>
          </a:pPr>
          <a:r>
            <a:rPr lang="en-US" dirty="0"/>
            <a:t>Some requirements will require extension materials / activities to support positive changes on farm and with dairy professionals</a:t>
          </a:r>
        </a:p>
      </dgm:t>
    </dgm:pt>
    <dgm:pt modelId="{3CDD6F4F-EFCD-B24D-923D-AC9235E826CF}" type="parTrans" cxnId="{A85C7FBC-613E-E143-BBD8-754A4130F8D7}">
      <dgm:prSet/>
      <dgm:spPr/>
      <dgm:t>
        <a:bodyPr/>
        <a:lstStyle/>
        <a:p>
          <a:endParaRPr lang="en-US"/>
        </a:p>
      </dgm:t>
    </dgm:pt>
    <dgm:pt modelId="{27BBF778-0AB9-3B4E-A79C-981853EB0D71}" type="sibTrans" cxnId="{A85C7FBC-613E-E143-BBD8-754A4130F8D7}">
      <dgm:prSet/>
      <dgm:spPr/>
      <dgm:t>
        <a:bodyPr/>
        <a:lstStyle/>
        <a:p>
          <a:endParaRPr lang="en-US"/>
        </a:p>
      </dgm:t>
    </dgm:pt>
    <dgm:pt modelId="{7D12EC52-FDBD-3B49-862C-D48935677DD8}" type="pres">
      <dgm:prSet presAssocID="{67F2193E-5305-DE4D-A0C1-6CC08383EFDC}" presName="linearFlow" presStyleCnt="0">
        <dgm:presLayoutVars>
          <dgm:dir/>
          <dgm:animLvl val="lvl"/>
          <dgm:resizeHandles val="exact"/>
        </dgm:presLayoutVars>
      </dgm:prSet>
      <dgm:spPr/>
    </dgm:pt>
    <dgm:pt modelId="{1F1A5B3B-4666-AF47-8D9B-F202F0C05C07}" type="pres">
      <dgm:prSet presAssocID="{0CC02585-C5C4-6949-9BBA-9E74F50FD8AC}" presName="composite" presStyleCnt="0"/>
      <dgm:spPr/>
    </dgm:pt>
    <dgm:pt modelId="{C2A707B5-8790-FF4C-83D8-D8F9C1B6B31C}" type="pres">
      <dgm:prSet presAssocID="{0CC02585-C5C4-6949-9BBA-9E74F50FD8AC}" presName="parentText" presStyleLbl="alignNode1" presStyleIdx="0" presStyleCnt="4">
        <dgm:presLayoutVars>
          <dgm:chMax val="1"/>
          <dgm:bulletEnabled val="1"/>
        </dgm:presLayoutVars>
      </dgm:prSet>
      <dgm:spPr/>
    </dgm:pt>
    <dgm:pt modelId="{6FB7D242-D82C-394A-A354-CE0BD3B42329}" type="pres">
      <dgm:prSet presAssocID="{0CC02585-C5C4-6949-9BBA-9E74F50FD8AC}" presName="descendantText" presStyleLbl="alignAcc1" presStyleIdx="0" presStyleCnt="4">
        <dgm:presLayoutVars>
          <dgm:bulletEnabled val="1"/>
        </dgm:presLayoutVars>
      </dgm:prSet>
      <dgm:spPr/>
    </dgm:pt>
    <dgm:pt modelId="{E1DD82BA-1D26-5848-A69A-5E133A5B39CE}" type="pres">
      <dgm:prSet presAssocID="{DB1E995E-6837-0143-B80D-CDD728EB2978}" presName="sp" presStyleCnt="0"/>
      <dgm:spPr/>
    </dgm:pt>
    <dgm:pt modelId="{0601910C-25C2-0F43-B632-A7594AD41884}" type="pres">
      <dgm:prSet presAssocID="{CC3D8996-3174-BF46-82FC-9C5A52007223}" presName="composite" presStyleCnt="0"/>
      <dgm:spPr/>
    </dgm:pt>
    <dgm:pt modelId="{D116EE93-3759-644E-BC5B-C35F600CAF9D}" type="pres">
      <dgm:prSet presAssocID="{CC3D8996-3174-BF46-82FC-9C5A52007223}" presName="parentText" presStyleLbl="alignNode1" presStyleIdx="1" presStyleCnt="4">
        <dgm:presLayoutVars>
          <dgm:chMax val="1"/>
          <dgm:bulletEnabled val="1"/>
        </dgm:presLayoutVars>
      </dgm:prSet>
      <dgm:spPr/>
    </dgm:pt>
    <dgm:pt modelId="{083B2AF9-8797-A141-8C18-2DB23FB9C9FA}" type="pres">
      <dgm:prSet presAssocID="{CC3D8996-3174-BF46-82FC-9C5A52007223}" presName="descendantText" presStyleLbl="alignAcc1" presStyleIdx="1" presStyleCnt="4">
        <dgm:presLayoutVars>
          <dgm:bulletEnabled val="1"/>
        </dgm:presLayoutVars>
      </dgm:prSet>
      <dgm:spPr/>
    </dgm:pt>
    <dgm:pt modelId="{C5628F11-84A9-B74E-AD7A-B28BB8BECEB0}" type="pres">
      <dgm:prSet presAssocID="{874296B7-560E-914D-8A65-80569E59F58B}" presName="sp" presStyleCnt="0"/>
      <dgm:spPr/>
    </dgm:pt>
    <dgm:pt modelId="{B64139BF-270B-3049-97E7-F8ED26A3E7A3}" type="pres">
      <dgm:prSet presAssocID="{DEC62B01-A11B-F642-8E30-BA4AEC1B2AA4}" presName="composite" presStyleCnt="0"/>
      <dgm:spPr/>
    </dgm:pt>
    <dgm:pt modelId="{B65488AC-0D43-374F-94C4-620CB0741E77}" type="pres">
      <dgm:prSet presAssocID="{DEC62B01-A11B-F642-8E30-BA4AEC1B2AA4}" presName="parentText" presStyleLbl="alignNode1" presStyleIdx="2" presStyleCnt="4">
        <dgm:presLayoutVars>
          <dgm:chMax val="1"/>
          <dgm:bulletEnabled val="1"/>
        </dgm:presLayoutVars>
      </dgm:prSet>
      <dgm:spPr/>
    </dgm:pt>
    <dgm:pt modelId="{BEDD7F8C-3ED6-A34A-98E9-233684CAAF35}" type="pres">
      <dgm:prSet presAssocID="{DEC62B01-A11B-F642-8E30-BA4AEC1B2AA4}" presName="descendantText" presStyleLbl="alignAcc1" presStyleIdx="2" presStyleCnt="4">
        <dgm:presLayoutVars>
          <dgm:bulletEnabled val="1"/>
        </dgm:presLayoutVars>
      </dgm:prSet>
      <dgm:spPr/>
    </dgm:pt>
    <dgm:pt modelId="{520D7987-D7A4-1742-850E-46615E139B46}" type="pres">
      <dgm:prSet presAssocID="{49255222-351F-DA4C-A87E-1AEA333D9341}" presName="sp" presStyleCnt="0"/>
      <dgm:spPr/>
    </dgm:pt>
    <dgm:pt modelId="{3BEDD840-91F5-4E43-92F1-6E8B0A358E57}" type="pres">
      <dgm:prSet presAssocID="{F4DEBD56-022A-BC4A-913A-48D2AD5BE875}" presName="composite" presStyleCnt="0"/>
      <dgm:spPr/>
    </dgm:pt>
    <dgm:pt modelId="{FC55A7BE-8035-2340-A92A-95025E49DC47}" type="pres">
      <dgm:prSet presAssocID="{F4DEBD56-022A-BC4A-913A-48D2AD5BE875}" presName="parentText" presStyleLbl="alignNode1" presStyleIdx="3" presStyleCnt="4">
        <dgm:presLayoutVars>
          <dgm:chMax val="1"/>
          <dgm:bulletEnabled val="1"/>
        </dgm:presLayoutVars>
      </dgm:prSet>
      <dgm:spPr/>
    </dgm:pt>
    <dgm:pt modelId="{6DEAEC4B-85E9-0D4D-97ED-50CD84F636BD}" type="pres">
      <dgm:prSet presAssocID="{F4DEBD56-022A-BC4A-913A-48D2AD5BE875}" presName="descendantText" presStyleLbl="alignAcc1" presStyleIdx="3" presStyleCnt="4">
        <dgm:presLayoutVars>
          <dgm:bulletEnabled val="1"/>
        </dgm:presLayoutVars>
      </dgm:prSet>
      <dgm:spPr/>
    </dgm:pt>
  </dgm:ptLst>
  <dgm:cxnLst>
    <dgm:cxn modelId="{0489F309-E367-6043-B671-C92A18376A50}" srcId="{67F2193E-5305-DE4D-A0C1-6CC08383EFDC}" destId="{CC3D8996-3174-BF46-82FC-9C5A52007223}" srcOrd="1" destOrd="0" parTransId="{2EA666DB-DD61-2943-9A2D-2B6C2232E4DA}" sibTransId="{874296B7-560E-914D-8A65-80569E59F58B}"/>
    <dgm:cxn modelId="{F07B2E17-E376-024F-9AE2-31293F340823}" type="presOf" srcId="{359B12DB-E706-034F-A420-F96E250F5EC9}" destId="{6DEAEC4B-85E9-0D4D-97ED-50CD84F636BD}" srcOrd="0" destOrd="0" presId="urn:microsoft.com/office/officeart/2005/8/layout/chevron2"/>
    <dgm:cxn modelId="{19CAEB22-DD9B-0A4A-B6E7-40582CD2033E}" type="presOf" srcId="{DEC62B01-A11B-F642-8E30-BA4AEC1B2AA4}" destId="{B65488AC-0D43-374F-94C4-620CB0741E77}" srcOrd="0" destOrd="0" presId="urn:microsoft.com/office/officeart/2005/8/layout/chevron2"/>
    <dgm:cxn modelId="{3147C12B-62D3-7F40-98E9-A4909698193B}" srcId="{CC3D8996-3174-BF46-82FC-9C5A52007223}" destId="{269E12BE-4B07-EB4D-B72C-F0584531E17C}" srcOrd="0" destOrd="0" parTransId="{3CEA26F3-578F-3E46-B864-FC3490613CF3}" sibTransId="{E0DAEF21-DE46-B24C-AABB-BF01E085EA6C}"/>
    <dgm:cxn modelId="{95367442-F127-464C-90EC-0EE50405C8B5}" srcId="{67F2193E-5305-DE4D-A0C1-6CC08383EFDC}" destId="{F4DEBD56-022A-BC4A-913A-48D2AD5BE875}" srcOrd="3" destOrd="0" parTransId="{FFA04761-BD12-8649-8818-4914644E9365}" sibTransId="{E1C3C75C-BF57-EA4D-8531-5379372A4B2C}"/>
    <dgm:cxn modelId="{0C679E63-1053-AC45-AC8F-325C1C376AD3}" srcId="{67F2193E-5305-DE4D-A0C1-6CC08383EFDC}" destId="{0CC02585-C5C4-6949-9BBA-9E74F50FD8AC}" srcOrd="0" destOrd="0" parTransId="{9EE83D99-BDEC-404F-8F29-1FD1A2334609}" sibTransId="{DB1E995E-6837-0143-B80D-CDD728EB2978}"/>
    <dgm:cxn modelId="{C2DE0044-2568-9641-80A2-C77765FCD6F0}" type="presOf" srcId="{F4DEBD56-022A-BC4A-913A-48D2AD5BE875}" destId="{FC55A7BE-8035-2340-A92A-95025E49DC47}" srcOrd="0" destOrd="0" presId="urn:microsoft.com/office/officeart/2005/8/layout/chevron2"/>
    <dgm:cxn modelId="{AEC06272-3A66-3645-A509-4C77D0B3FBEA}" type="presOf" srcId="{26E374CE-D16A-0A4E-B32D-97EBCB2C7EA6}" destId="{BEDD7F8C-3ED6-A34A-98E9-233684CAAF35}" srcOrd="0" destOrd="0" presId="urn:microsoft.com/office/officeart/2005/8/layout/chevron2"/>
    <dgm:cxn modelId="{CCAF2057-4C9A-EE45-8752-6B732A978D17}" srcId="{DEC62B01-A11B-F642-8E30-BA4AEC1B2AA4}" destId="{26E374CE-D16A-0A4E-B32D-97EBCB2C7EA6}" srcOrd="0" destOrd="0" parTransId="{070D207D-6ED5-4847-A622-42710579962A}" sibTransId="{15F736A0-DCB4-4840-B148-43B55FA01EE9}"/>
    <dgm:cxn modelId="{153C617E-73CF-9F40-A49E-AAFAC85D823C}" type="presOf" srcId="{CC3D8996-3174-BF46-82FC-9C5A52007223}" destId="{D116EE93-3759-644E-BC5B-C35F600CAF9D}" srcOrd="0" destOrd="0" presId="urn:microsoft.com/office/officeart/2005/8/layout/chevron2"/>
    <dgm:cxn modelId="{2AAE7597-447A-0447-BE09-156781C83C51}" srcId="{67F2193E-5305-DE4D-A0C1-6CC08383EFDC}" destId="{DEC62B01-A11B-F642-8E30-BA4AEC1B2AA4}" srcOrd="2" destOrd="0" parTransId="{CF383C6D-B06D-7344-8C94-88E067AAA0C8}" sibTransId="{49255222-351F-DA4C-A87E-1AEA333D9341}"/>
    <dgm:cxn modelId="{A85C7FBC-613E-E143-BBD8-754A4130F8D7}" srcId="{F4DEBD56-022A-BC4A-913A-48D2AD5BE875}" destId="{359B12DB-E706-034F-A420-F96E250F5EC9}" srcOrd="0" destOrd="0" parTransId="{3CDD6F4F-EFCD-B24D-923D-AC9235E826CF}" sibTransId="{27BBF778-0AB9-3B4E-A79C-981853EB0D71}"/>
    <dgm:cxn modelId="{C3FDA6CD-B55F-1F4A-99C6-181E1BDA596B}" type="presOf" srcId="{269E12BE-4B07-EB4D-B72C-F0584531E17C}" destId="{083B2AF9-8797-A141-8C18-2DB23FB9C9FA}" srcOrd="0" destOrd="0" presId="urn:microsoft.com/office/officeart/2005/8/layout/chevron2"/>
    <dgm:cxn modelId="{243D0AD3-422B-854A-9AAC-9BA38DCA54A1}" type="presOf" srcId="{386583BA-4188-3347-8D81-80300F680CB4}" destId="{6FB7D242-D82C-394A-A354-CE0BD3B42329}" srcOrd="0" destOrd="0" presId="urn:microsoft.com/office/officeart/2005/8/layout/chevron2"/>
    <dgm:cxn modelId="{AF8DA1E0-904C-9549-8AFE-D63A33467411}" type="presOf" srcId="{0CC02585-C5C4-6949-9BBA-9E74F50FD8AC}" destId="{C2A707B5-8790-FF4C-83D8-D8F9C1B6B31C}" srcOrd="0" destOrd="0" presId="urn:microsoft.com/office/officeart/2005/8/layout/chevron2"/>
    <dgm:cxn modelId="{5E1EC0E1-CB1C-7042-8A72-6B15B2FC37B7}" srcId="{0CC02585-C5C4-6949-9BBA-9E74F50FD8AC}" destId="{386583BA-4188-3347-8D81-80300F680CB4}" srcOrd="0" destOrd="0" parTransId="{56D37E33-E7A8-A24F-AC27-E5C16E6B576C}" sibTransId="{CB425E5F-DFA4-C344-94E6-52521D36895A}"/>
    <dgm:cxn modelId="{0D186FFC-587C-5D49-80E0-82AADF5C94B0}" type="presOf" srcId="{67F2193E-5305-DE4D-A0C1-6CC08383EFDC}" destId="{7D12EC52-FDBD-3B49-862C-D48935677DD8}" srcOrd="0" destOrd="0" presId="urn:microsoft.com/office/officeart/2005/8/layout/chevron2"/>
    <dgm:cxn modelId="{92D4E230-812A-EF44-92C0-8D4210410A81}" type="presParOf" srcId="{7D12EC52-FDBD-3B49-862C-D48935677DD8}" destId="{1F1A5B3B-4666-AF47-8D9B-F202F0C05C07}" srcOrd="0" destOrd="0" presId="urn:microsoft.com/office/officeart/2005/8/layout/chevron2"/>
    <dgm:cxn modelId="{7DBD7593-FFFE-EF4E-8E9D-A2F78D0E6DB1}" type="presParOf" srcId="{1F1A5B3B-4666-AF47-8D9B-F202F0C05C07}" destId="{C2A707B5-8790-FF4C-83D8-D8F9C1B6B31C}" srcOrd="0" destOrd="0" presId="urn:microsoft.com/office/officeart/2005/8/layout/chevron2"/>
    <dgm:cxn modelId="{AABDD0F0-8E42-2045-AC5E-856FD819AE0C}" type="presParOf" srcId="{1F1A5B3B-4666-AF47-8D9B-F202F0C05C07}" destId="{6FB7D242-D82C-394A-A354-CE0BD3B42329}" srcOrd="1" destOrd="0" presId="urn:microsoft.com/office/officeart/2005/8/layout/chevron2"/>
    <dgm:cxn modelId="{23BEA8B6-E6DE-AA41-BDBC-0295EC2AC0FE}" type="presParOf" srcId="{7D12EC52-FDBD-3B49-862C-D48935677DD8}" destId="{E1DD82BA-1D26-5848-A69A-5E133A5B39CE}" srcOrd="1" destOrd="0" presId="urn:microsoft.com/office/officeart/2005/8/layout/chevron2"/>
    <dgm:cxn modelId="{48347CE0-BA58-704C-B86F-B96EA41650BF}" type="presParOf" srcId="{7D12EC52-FDBD-3B49-862C-D48935677DD8}" destId="{0601910C-25C2-0F43-B632-A7594AD41884}" srcOrd="2" destOrd="0" presId="urn:microsoft.com/office/officeart/2005/8/layout/chevron2"/>
    <dgm:cxn modelId="{50C98FC0-2360-6142-BE75-02D7B0FF72E7}" type="presParOf" srcId="{0601910C-25C2-0F43-B632-A7594AD41884}" destId="{D116EE93-3759-644E-BC5B-C35F600CAF9D}" srcOrd="0" destOrd="0" presId="urn:microsoft.com/office/officeart/2005/8/layout/chevron2"/>
    <dgm:cxn modelId="{81F2AD00-B84C-FD4C-A50B-65C9020B9DC3}" type="presParOf" srcId="{0601910C-25C2-0F43-B632-A7594AD41884}" destId="{083B2AF9-8797-A141-8C18-2DB23FB9C9FA}" srcOrd="1" destOrd="0" presId="urn:microsoft.com/office/officeart/2005/8/layout/chevron2"/>
    <dgm:cxn modelId="{E17E87E2-895F-C64A-A500-74E3EF2D9EDB}" type="presParOf" srcId="{7D12EC52-FDBD-3B49-862C-D48935677DD8}" destId="{C5628F11-84A9-B74E-AD7A-B28BB8BECEB0}" srcOrd="3" destOrd="0" presId="urn:microsoft.com/office/officeart/2005/8/layout/chevron2"/>
    <dgm:cxn modelId="{10A0FF14-281F-F142-8C8B-7446DE13926A}" type="presParOf" srcId="{7D12EC52-FDBD-3B49-862C-D48935677DD8}" destId="{B64139BF-270B-3049-97E7-F8ED26A3E7A3}" srcOrd="4" destOrd="0" presId="urn:microsoft.com/office/officeart/2005/8/layout/chevron2"/>
    <dgm:cxn modelId="{031CED3C-4E6E-4C44-A62D-5417C7EED7DA}" type="presParOf" srcId="{B64139BF-270B-3049-97E7-F8ED26A3E7A3}" destId="{B65488AC-0D43-374F-94C4-620CB0741E77}" srcOrd="0" destOrd="0" presId="urn:microsoft.com/office/officeart/2005/8/layout/chevron2"/>
    <dgm:cxn modelId="{E32812F0-A7F5-994D-A7C2-89FC6DABCB53}" type="presParOf" srcId="{B64139BF-270B-3049-97E7-F8ED26A3E7A3}" destId="{BEDD7F8C-3ED6-A34A-98E9-233684CAAF35}" srcOrd="1" destOrd="0" presId="urn:microsoft.com/office/officeart/2005/8/layout/chevron2"/>
    <dgm:cxn modelId="{E8726E81-44A2-9942-AEA8-E851EFF1D91E}" type="presParOf" srcId="{7D12EC52-FDBD-3B49-862C-D48935677DD8}" destId="{520D7987-D7A4-1742-850E-46615E139B46}" srcOrd="5" destOrd="0" presId="urn:microsoft.com/office/officeart/2005/8/layout/chevron2"/>
    <dgm:cxn modelId="{93CF4A39-1F24-7543-9F51-5348A9707C69}" type="presParOf" srcId="{7D12EC52-FDBD-3B49-862C-D48935677DD8}" destId="{3BEDD840-91F5-4E43-92F1-6E8B0A358E57}" srcOrd="6" destOrd="0" presId="urn:microsoft.com/office/officeart/2005/8/layout/chevron2"/>
    <dgm:cxn modelId="{01EDF918-53DB-974D-B53A-C9ED6E67D3E4}" type="presParOf" srcId="{3BEDD840-91F5-4E43-92F1-6E8B0A358E57}" destId="{FC55A7BE-8035-2340-A92A-95025E49DC47}" srcOrd="0" destOrd="0" presId="urn:microsoft.com/office/officeart/2005/8/layout/chevron2"/>
    <dgm:cxn modelId="{6741C841-0AFB-CA4A-8F64-D00C01B3C27C}" type="presParOf" srcId="{3BEDD840-91F5-4E43-92F1-6E8B0A358E57}" destId="{6DEAEC4B-85E9-0D4D-97ED-50CD84F636B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639A6-4D61-E944-94D9-EFEF170BEFDD}">
      <dsp:nvSpPr>
        <dsp:cNvPr id="0" name=""/>
        <dsp:cNvSpPr/>
      </dsp:nvSpPr>
      <dsp:spPr>
        <a:xfrm>
          <a:off x="5690" y="659020"/>
          <a:ext cx="1763960" cy="255291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Jan 2019</a:t>
          </a:r>
        </a:p>
        <a:p>
          <a:pPr marL="0" lvl="0" indent="0" algn="ctr" defTabSz="711200">
            <a:lnSpc>
              <a:spcPct val="90000"/>
            </a:lnSpc>
            <a:spcBef>
              <a:spcPct val="0"/>
            </a:spcBef>
            <a:spcAft>
              <a:spcPct val="35000"/>
            </a:spcAft>
            <a:buNone/>
          </a:pPr>
          <a:r>
            <a:rPr lang="en-US" sz="1600" kern="1200" dirty="0"/>
            <a:t>DFC sent letter of intent to NFACC requesting update to Code of Practice</a:t>
          </a:r>
        </a:p>
      </dsp:txBody>
      <dsp:txXfrm>
        <a:off x="57355" y="710685"/>
        <a:ext cx="1660630" cy="2449589"/>
      </dsp:txXfrm>
    </dsp:sp>
    <dsp:sp modelId="{BF17E8E8-C73D-0841-9E03-FA8BA648F6FA}">
      <dsp:nvSpPr>
        <dsp:cNvPr id="0" name=""/>
        <dsp:cNvSpPr/>
      </dsp:nvSpPr>
      <dsp:spPr>
        <a:xfrm>
          <a:off x="1946046" y="1716748"/>
          <a:ext cx="373959" cy="43746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946046" y="1804240"/>
        <a:ext cx="261771" cy="262478"/>
      </dsp:txXfrm>
    </dsp:sp>
    <dsp:sp modelId="{730EDDA5-D223-DF48-8593-10FA257C91DF}">
      <dsp:nvSpPr>
        <dsp:cNvPr id="0" name=""/>
        <dsp:cNvSpPr/>
      </dsp:nvSpPr>
      <dsp:spPr>
        <a:xfrm>
          <a:off x="2475234" y="659020"/>
          <a:ext cx="1763960" cy="255291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Apr 2019</a:t>
          </a:r>
        </a:p>
        <a:p>
          <a:pPr marL="0" lvl="0" indent="0" algn="ctr" defTabSz="711200">
            <a:lnSpc>
              <a:spcPct val="90000"/>
            </a:lnSpc>
            <a:spcBef>
              <a:spcPct val="0"/>
            </a:spcBef>
            <a:spcAft>
              <a:spcPct val="35000"/>
            </a:spcAft>
            <a:buNone/>
          </a:pPr>
          <a:r>
            <a:rPr lang="en-US" sz="1600" kern="1200" dirty="0"/>
            <a:t>Code Committee and Scientific Committee membership finalized</a:t>
          </a:r>
        </a:p>
      </dsp:txBody>
      <dsp:txXfrm>
        <a:off x="2526899" y="710685"/>
        <a:ext cx="1660630" cy="2449589"/>
      </dsp:txXfrm>
    </dsp:sp>
    <dsp:sp modelId="{C10B1929-AB3B-7044-B9A8-DDCEAC1932B3}">
      <dsp:nvSpPr>
        <dsp:cNvPr id="0" name=""/>
        <dsp:cNvSpPr/>
      </dsp:nvSpPr>
      <dsp:spPr>
        <a:xfrm>
          <a:off x="4415591" y="1716748"/>
          <a:ext cx="373959" cy="43746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415591" y="1804240"/>
        <a:ext cx="261771" cy="262478"/>
      </dsp:txXfrm>
    </dsp:sp>
    <dsp:sp modelId="{4E37050D-01EF-B842-82B1-A679E21BFF32}">
      <dsp:nvSpPr>
        <dsp:cNvPr id="0" name=""/>
        <dsp:cNvSpPr/>
      </dsp:nvSpPr>
      <dsp:spPr>
        <a:xfrm>
          <a:off x="4944779" y="659020"/>
          <a:ext cx="1763960" cy="255291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July 2019</a:t>
          </a:r>
        </a:p>
        <a:p>
          <a:pPr marL="0" lvl="0" indent="0" algn="ctr" defTabSz="711200">
            <a:lnSpc>
              <a:spcPct val="90000"/>
            </a:lnSpc>
            <a:spcBef>
              <a:spcPct val="0"/>
            </a:spcBef>
            <a:spcAft>
              <a:spcPct val="35000"/>
            </a:spcAft>
            <a:buNone/>
          </a:pPr>
          <a:r>
            <a:rPr lang="en-US" sz="1600" kern="1200" dirty="0"/>
            <a:t>First Code Committee meeting with Scientific Committee to set priority welfare topics for Scientific Committee report</a:t>
          </a:r>
        </a:p>
      </dsp:txBody>
      <dsp:txXfrm>
        <a:off x="4996444" y="710685"/>
        <a:ext cx="1660630" cy="2449589"/>
      </dsp:txXfrm>
    </dsp:sp>
    <dsp:sp modelId="{BDBC430D-3261-3C40-A9F4-5542D607D934}">
      <dsp:nvSpPr>
        <dsp:cNvPr id="0" name=""/>
        <dsp:cNvSpPr/>
      </dsp:nvSpPr>
      <dsp:spPr>
        <a:xfrm>
          <a:off x="6885136" y="1716748"/>
          <a:ext cx="373959" cy="43746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885136" y="1804240"/>
        <a:ext cx="261771" cy="262478"/>
      </dsp:txXfrm>
    </dsp:sp>
    <dsp:sp modelId="{822FC835-DE4C-3245-9184-35E7D23718E7}">
      <dsp:nvSpPr>
        <dsp:cNvPr id="0" name=""/>
        <dsp:cNvSpPr/>
      </dsp:nvSpPr>
      <dsp:spPr>
        <a:xfrm>
          <a:off x="7414324" y="659020"/>
          <a:ext cx="1763960" cy="255291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July 2019 to Dec 2020</a:t>
          </a:r>
        </a:p>
        <a:p>
          <a:pPr marL="0" lvl="0" indent="0" algn="ctr" defTabSz="711200">
            <a:lnSpc>
              <a:spcPct val="90000"/>
            </a:lnSpc>
            <a:spcBef>
              <a:spcPct val="0"/>
            </a:spcBef>
            <a:spcAft>
              <a:spcPct val="35000"/>
            </a:spcAft>
            <a:buNone/>
          </a:pPr>
          <a:r>
            <a:rPr lang="en-US" sz="1600" kern="1200" dirty="0"/>
            <a:t>Scientific Committee reviewed research and wrote report, which was peer reviewed</a:t>
          </a:r>
        </a:p>
      </dsp:txBody>
      <dsp:txXfrm>
        <a:off x="7465989" y="710685"/>
        <a:ext cx="1660630" cy="2449589"/>
      </dsp:txXfrm>
    </dsp:sp>
    <dsp:sp modelId="{A3026531-79AE-ED45-BF55-5A9242E553D0}">
      <dsp:nvSpPr>
        <dsp:cNvPr id="0" name=""/>
        <dsp:cNvSpPr/>
      </dsp:nvSpPr>
      <dsp:spPr>
        <a:xfrm>
          <a:off x="9354681" y="1716748"/>
          <a:ext cx="373959" cy="43746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9354681" y="1804240"/>
        <a:ext cx="261771" cy="262478"/>
      </dsp:txXfrm>
    </dsp:sp>
    <dsp:sp modelId="{F201B992-B345-AF4A-8DF0-6A2E6911E581}">
      <dsp:nvSpPr>
        <dsp:cNvPr id="0" name=""/>
        <dsp:cNvSpPr/>
      </dsp:nvSpPr>
      <dsp:spPr>
        <a:xfrm>
          <a:off x="9883869" y="659020"/>
          <a:ext cx="1763960" cy="255291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July 2019 to Oct 2021</a:t>
          </a:r>
        </a:p>
        <a:p>
          <a:pPr marL="0" lvl="0" indent="0" algn="ctr" defTabSz="711200">
            <a:lnSpc>
              <a:spcPct val="90000"/>
            </a:lnSpc>
            <a:spcBef>
              <a:spcPct val="0"/>
            </a:spcBef>
            <a:spcAft>
              <a:spcPct val="35000"/>
            </a:spcAft>
            <a:buNone/>
          </a:pPr>
          <a:r>
            <a:rPr lang="en-US" sz="1600" kern="1200" dirty="0"/>
            <a:t>Code Committee met many times to draft Code of Practice</a:t>
          </a:r>
        </a:p>
      </dsp:txBody>
      <dsp:txXfrm>
        <a:off x="9935534" y="710685"/>
        <a:ext cx="1660630" cy="24495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639A6-4D61-E944-94D9-EFEF170BEFDD}">
      <dsp:nvSpPr>
        <dsp:cNvPr id="0" name=""/>
        <dsp:cNvSpPr/>
      </dsp:nvSpPr>
      <dsp:spPr>
        <a:xfrm>
          <a:off x="5121" y="854418"/>
          <a:ext cx="2239091" cy="216212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Nov 2021 to Jan 2022</a:t>
          </a:r>
        </a:p>
        <a:p>
          <a:pPr marL="0" lvl="0" indent="0" algn="ctr" defTabSz="800100">
            <a:lnSpc>
              <a:spcPct val="90000"/>
            </a:lnSpc>
            <a:spcBef>
              <a:spcPct val="0"/>
            </a:spcBef>
            <a:spcAft>
              <a:spcPct val="35000"/>
            </a:spcAft>
            <a:buNone/>
          </a:pPr>
          <a:r>
            <a:rPr lang="en-US" sz="1800" kern="1200" dirty="0"/>
            <a:t>Public Comment Period</a:t>
          </a:r>
        </a:p>
      </dsp:txBody>
      <dsp:txXfrm>
        <a:off x="68447" y="917744"/>
        <a:ext cx="2112439" cy="2035471"/>
      </dsp:txXfrm>
    </dsp:sp>
    <dsp:sp modelId="{BF17E8E8-C73D-0841-9E03-FA8BA648F6FA}">
      <dsp:nvSpPr>
        <dsp:cNvPr id="0" name=""/>
        <dsp:cNvSpPr/>
      </dsp:nvSpPr>
      <dsp:spPr>
        <a:xfrm>
          <a:off x="2468122" y="1657832"/>
          <a:ext cx="474687" cy="55529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468122" y="1768891"/>
        <a:ext cx="332281" cy="333176"/>
      </dsp:txXfrm>
    </dsp:sp>
    <dsp:sp modelId="{730EDDA5-D223-DF48-8593-10FA257C91DF}">
      <dsp:nvSpPr>
        <dsp:cNvPr id="0" name=""/>
        <dsp:cNvSpPr/>
      </dsp:nvSpPr>
      <dsp:spPr>
        <a:xfrm>
          <a:off x="3139849" y="854418"/>
          <a:ext cx="2239091" cy="216212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2022</a:t>
          </a:r>
        </a:p>
        <a:p>
          <a:pPr marL="0" lvl="0" indent="0" algn="ctr" defTabSz="800100">
            <a:lnSpc>
              <a:spcPct val="90000"/>
            </a:lnSpc>
            <a:spcBef>
              <a:spcPct val="0"/>
            </a:spcBef>
            <a:spcAft>
              <a:spcPct val="35000"/>
            </a:spcAft>
            <a:buNone/>
          </a:pPr>
          <a:r>
            <a:rPr lang="en-US" sz="1800" kern="1200" dirty="0"/>
            <a:t>Code Committee reviewed results of Public Comment Period and revised Code of Practice, as needed</a:t>
          </a:r>
        </a:p>
      </dsp:txBody>
      <dsp:txXfrm>
        <a:off x="3203175" y="917744"/>
        <a:ext cx="2112439" cy="2035471"/>
      </dsp:txXfrm>
    </dsp:sp>
    <dsp:sp modelId="{C10B1929-AB3B-7044-B9A8-DDCEAC1932B3}">
      <dsp:nvSpPr>
        <dsp:cNvPr id="0" name=""/>
        <dsp:cNvSpPr/>
      </dsp:nvSpPr>
      <dsp:spPr>
        <a:xfrm>
          <a:off x="5602850" y="1657832"/>
          <a:ext cx="474687" cy="55529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602850" y="1768891"/>
        <a:ext cx="332281" cy="333176"/>
      </dsp:txXfrm>
    </dsp:sp>
    <dsp:sp modelId="{4E37050D-01EF-B842-82B1-A679E21BFF32}">
      <dsp:nvSpPr>
        <dsp:cNvPr id="0" name=""/>
        <dsp:cNvSpPr/>
      </dsp:nvSpPr>
      <dsp:spPr>
        <a:xfrm>
          <a:off x="6274578" y="854418"/>
          <a:ext cx="2239091" cy="216212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Dec 2022</a:t>
          </a:r>
        </a:p>
        <a:p>
          <a:pPr marL="0" lvl="0" indent="0" algn="ctr" defTabSz="800100">
            <a:lnSpc>
              <a:spcPct val="90000"/>
            </a:lnSpc>
            <a:spcBef>
              <a:spcPct val="0"/>
            </a:spcBef>
            <a:spcAft>
              <a:spcPct val="35000"/>
            </a:spcAft>
            <a:buNone/>
          </a:pPr>
          <a:r>
            <a:rPr lang="en-US" sz="1800" kern="1200" dirty="0"/>
            <a:t>Code Committee reached consensus on final version</a:t>
          </a:r>
        </a:p>
      </dsp:txBody>
      <dsp:txXfrm>
        <a:off x="6337904" y="917744"/>
        <a:ext cx="2112439" cy="2035471"/>
      </dsp:txXfrm>
    </dsp:sp>
    <dsp:sp modelId="{302DF151-AA34-DE4E-8173-F2F5C446B5E9}">
      <dsp:nvSpPr>
        <dsp:cNvPr id="0" name=""/>
        <dsp:cNvSpPr/>
      </dsp:nvSpPr>
      <dsp:spPr>
        <a:xfrm>
          <a:off x="8737579" y="1657832"/>
          <a:ext cx="474687" cy="55529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737579" y="1768891"/>
        <a:ext cx="332281" cy="333176"/>
      </dsp:txXfrm>
    </dsp:sp>
    <dsp:sp modelId="{37F839D7-D8D6-BE41-BCD6-D7570E1AAAD1}">
      <dsp:nvSpPr>
        <dsp:cNvPr id="0" name=""/>
        <dsp:cNvSpPr/>
      </dsp:nvSpPr>
      <dsp:spPr>
        <a:xfrm>
          <a:off x="9409306" y="854418"/>
          <a:ext cx="2239091" cy="216212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Jan to Mar 2023</a:t>
          </a:r>
        </a:p>
        <a:p>
          <a:pPr marL="0" lvl="0" indent="0" algn="ctr" defTabSz="800100">
            <a:lnSpc>
              <a:spcPct val="90000"/>
            </a:lnSpc>
            <a:spcBef>
              <a:spcPct val="0"/>
            </a:spcBef>
            <a:spcAft>
              <a:spcPct val="35000"/>
            </a:spcAft>
            <a:buNone/>
          </a:pPr>
          <a:r>
            <a:rPr lang="en-US" sz="1800" kern="1200" dirty="0"/>
            <a:t>Finalize and publish revised Code of Practice</a:t>
          </a:r>
        </a:p>
      </dsp:txBody>
      <dsp:txXfrm>
        <a:off x="9472632" y="917744"/>
        <a:ext cx="2112439" cy="20354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707B5-8790-FF4C-83D8-D8F9C1B6B31C}">
      <dsp:nvSpPr>
        <dsp:cNvPr id="0" name=""/>
        <dsp:cNvSpPr/>
      </dsp:nvSpPr>
      <dsp:spPr>
        <a:xfrm rot="5400000">
          <a:off x="-219471" y="219479"/>
          <a:ext cx="1463145" cy="1024202"/>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Plan</a:t>
          </a:r>
        </a:p>
      </dsp:txBody>
      <dsp:txXfrm rot="-5400000">
        <a:off x="1" y="512108"/>
        <a:ext cx="1024202" cy="438943"/>
      </dsp:txXfrm>
    </dsp:sp>
    <dsp:sp modelId="{6FB7D242-D82C-394A-A354-CE0BD3B42329}">
      <dsp:nvSpPr>
        <dsp:cNvPr id="0" name=""/>
        <dsp:cNvSpPr/>
      </dsp:nvSpPr>
      <dsp:spPr>
        <a:xfrm rot="5400000">
          <a:off x="4606269" y="-3582059"/>
          <a:ext cx="951044" cy="8115179"/>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lr>
              <a:schemeClr val="tx1"/>
            </a:buClr>
            <a:buFont typeface="Arial" panose="020B0604020202020204" pitchFamily="34" charset="0"/>
            <a:buNone/>
          </a:pPr>
          <a:r>
            <a:rPr lang="en-US" sz="2300" kern="1200" dirty="0"/>
            <a:t>DFC will conduct initial evaluation and draft a plan</a:t>
          </a:r>
        </a:p>
      </dsp:txBody>
      <dsp:txXfrm rot="-5400000">
        <a:off x="1024202" y="46434"/>
        <a:ext cx="8068753" cy="858192"/>
      </dsp:txXfrm>
    </dsp:sp>
    <dsp:sp modelId="{D116EE93-3759-644E-BC5B-C35F600CAF9D}">
      <dsp:nvSpPr>
        <dsp:cNvPr id="0" name=""/>
        <dsp:cNvSpPr/>
      </dsp:nvSpPr>
      <dsp:spPr>
        <a:xfrm rot="5400000">
          <a:off x="-219471" y="1537981"/>
          <a:ext cx="1463145" cy="1024202"/>
        </a:xfrm>
        <a:prstGeom prst="chevron">
          <a:avLst/>
        </a:prstGeom>
        <a:solidFill>
          <a:schemeClr val="accent6"/>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Recommend</a:t>
          </a:r>
        </a:p>
      </dsp:txBody>
      <dsp:txXfrm rot="-5400000">
        <a:off x="1" y="1830610"/>
        <a:ext cx="1024202" cy="438943"/>
      </dsp:txXfrm>
    </dsp:sp>
    <dsp:sp modelId="{083B2AF9-8797-A141-8C18-2DB23FB9C9FA}">
      <dsp:nvSpPr>
        <dsp:cNvPr id="0" name=""/>
        <dsp:cNvSpPr/>
      </dsp:nvSpPr>
      <dsp:spPr>
        <a:xfrm rot="5400000">
          <a:off x="4606269" y="-2263557"/>
          <a:ext cx="951044" cy="8115179"/>
        </a:xfrm>
        <a:prstGeom prst="round2SameRect">
          <a:avLst/>
        </a:prstGeom>
        <a:solidFill>
          <a:schemeClr val="lt1">
            <a:alpha val="90000"/>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Font typeface="Arial" panose="020B0604020202020204" pitchFamily="34" charset="0"/>
            <a:buNone/>
          </a:pPr>
          <a:r>
            <a:rPr lang="en-US" sz="2300" kern="1200" dirty="0"/>
            <a:t>proAction Committees will make recommendations to DFC</a:t>
          </a:r>
        </a:p>
      </dsp:txBody>
      <dsp:txXfrm rot="-5400000">
        <a:off x="1024202" y="1364936"/>
        <a:ext cx="8068753" cy="858192"/>
      </dsp:txXfrm>
    </dsp:sp>
    <dsp:sp modelId="{B65488AC-0D43-374F-94C4-620CB0741E77}">
      <dsp:nvSpPr>
        <dsp:cNvPr id="0" name=""/>
        <dsp:cNvSpPr/>
      </dsp:nvSpPr>
      <dsp:spPr>
        <a:xfrm rot="5400000">
          <a:off x="-219471" y="2856483"/>
          <a:ext cx="1463145" cy="1024202"/>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Implement</a:t>
          </a:r>
        </a:p>
      </dsp:txBody>
      <dsp:txXfrm rot="-5400000">
        <a:off x="1" y="3149112"/>
        <a:ext cx="1024202" cy="438943"/>
      </dsp:txXfrm>
    </dsp:sp>
    <dsp:sp modelId="{BEDD7F8C-3ED6-A34A-98E9-233684CAAF35}">
      <dsp:nvSpPr>
        <dsp:cNvPr id="0" name=""/>
        <dsp:cNvSpPr/>
      </dsp:nvSpPr>
      <dsp:spPr>
        <a:xfrm rot="5400000">
          <a:off x="4606269" y="-945056"/>
          <a:ext cx="951044" cy="8115179"/>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12700" lvl="1" indent="0" algn="l" defTabSz="1022350">
            <a:lnSpc>
              <a:spcPct val="90000"/>
            </a:lnSpc>
            <a:spcBef>
              <a:spcPct val="0"/>
            </a:spcBef>
            <a:spcAft>
              <a:spcPct val="15000"/>
            </a:spcAft>
            <a:buClr>
              <a:schemeClr val="tx1"/>
            </a:buClr>
            <a:buFont typeface="Arial" panose="020B0604020202020204" pitchFamily="34" charset="0"/>
            <a:buNone/>
            <a:tabLst/>
          </a:pPr>
          <a:r>
            <a:rPr lang="en-US" sz="2300" kern="1200" dirty="0"/>
            <a:t>First round of changes could be ready in Fall 2025 but full implementation more feasible in Fall 2027</a:t>
          </a:r>
        </a:p>
      </dsp:txBody>
      <dsp:txXfrm rot="-5400000">
        <a:off x="1024202" y="2683437"/>
        <a:ext cx="8068753" cy="858192"/>
      </dsp:txXfrm>
    </dsp:sp>
    <dsp:sp modelId="{FC55A7BE-8035-2340-A92A-95025E49DC47}">
      <dsp:nvSpPr>
        <dsp:cNvPr id="0" name=""/>
        <dsp:cNvSpPr/>
      </dsp:nvSpPr>
      <dsp:spPr>
        <a:xfrm rot="5400000">
          <a:off x="-219471" y="4174985"/>
          <a:ext cx="1463145" cy="1024202"/>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Clr>
              <a:schemeClr val="tx1"/>
            </a:buClr>
            <a:buFont typeface="Arial" panose="020B0604020202020204" pitchFamily="34" charset="0"/>
            <a:buNone/>
          </a:pPr>
          <a:r>
            <a:rPr lang="en-US" sz="1500" b="1" kern="1200" dirty="0"/>
            <a:t>Support</a:t>
          </a:r>
        </a:p>
      </dsp:txBody>
      <dsp:txXfrm rot="-5400000">
        <a:off x="1" y="4467614"/>
        <a:ext cx="1024202" cy="438943"/>
      </dsp:txXfrm>
    </dsp:sp>
    <dsp:sp modelId="{6DEAEC4B-85E9-0D4D-97ED-50CD84F636BD}">
      <dsp:nvSpPr>
        <dsp:cNvPr id="0" name=""/>
        <dsp:cNvSpPr/>
      </dsp:nvSpPr>
      <dsp:spPr>
        <a:xfrm rot="5400000">
          <a:off x="4606269" y="373445"/>
          <a:ext cx="951044" cy="8115179"/>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12700" lvl="1" indent="0" algn="l" defTabSz="1022350">
            <a:lnSpc>
              <a:spcPct val="90000"/>
            </a:lnSpc>
            <a:spcBef>
              <a:spcPct val="0"/>
            </a:spcBef>
            <a:spcAft>
              <a:spcPct val="15000"/>
            </a:spcAft>
            <a:buClr>
              <a:schemeClr val="tx1"/>
            </a:buClr>
            <a:buFont typeface="Arial" panose="020B0604020202020204" pitchFamily="34" charset="0"/>
            <a:buNone/>
            <a:tabLst/>
          </a:pPr>
          <a:r>
            <a:rPr lang="en-US" sz="2300" kern="1200" dirty="0"/>
            <a:t>Some requirements will require extension materials / activities to support positive changes on farm and with dairy professionals</a:t>
          </a:r>
        </a:p>
      </dsp:txBody>
      <dsp:txXfrm rot="-5400000">
        <a:off x="1024202" y="4001938"/>
        <a:ext cx="8068753" cy="8581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fld id="{1C5FA6CD-5931-4863-A0DA-293F2A500530}" type="slidenum">
              <a:rPr lang="en-CA" smtClean="0"/>
              <a:t>1</a:t>
            </a:fld>
            <a:endParaRPr lang="en-CA"/>
          </a:p>
        </p:txBody>
      </p:sp>
    </p:spTree>
    <p:extLst>
      <p:ext uri="{BB962C8B-B14F-4D97-AF65-F5344CB8AC3E}">
        <p14:creationId xmlns:p14="http://schemas.microsoft.com/office/powerpoint/2010/main" val="227218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A39DBA8-DDE0-5042-8BFA-2379F91F25A0}" type="slidenum">
              <a:rPr lang="en-US" smtClean="0"/>
              <a:t>10</a:t>
            </a:fld>
            <a:endParaRPr lang="en-US"/>
          </a:p>
        </p:txBody>
      </p:sp>
    </p:spTree>
    <p:extLst>
      <p:ext uri="{BB962C8B-B14F-4D97-AF65-F5344CB8AC3E}">
        <p14:creationId xmlns:p14="http://schemas.microsoft.com/office/powerpoint/2010/main" val="3361488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A4B6A9A-0AB6-4C42-A24D-6A74967F02FC}" type="slidenum">
              <a:rPr lang="en-CA" smtClean="0"/>
              <a:t>11</a:t>
            </a:fld>
            <a:endParaRPr lang="en-CA"/>
          </a:p>
        </p:txBody>
      </p:sp>
    </p:spTree>
    <p:extLst>
      <p:ext uri="{BB962C8B-B14F-4D97-AF65-F5344CB8AC3E}">
        <p14:creationId xmlns:p14="http://schemas.microsoft.com/office/powerpoint/2010/main" val="813697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A4B6A9A-0AB6-4C42-A24D-6A74967F02FC}" type="slidenum">
              <a:rPr lang="en-CA" smtClean="0"/>
              <a:t>12</a:t>
            </a:fld>
            <a:endParaRPr lang="en-CA"/>
          </a:p>
        </p:txBody>
      </p:sp>
    </p:spTree>
    <p:extLst>
      <p:ext uri="{BB962C8B-B14F-4D97-AF65-F5344CB8AC3E}">
        <p14:creationId xmlns:p14="http://schemas.microsoft.com/office/powerpoint/2010/main" val="3994411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13</a:t>
            </a:fld>
            <a:endParaRPr lang="en-US" dirty="0"/>
          </a:p>
        </p:txBody>
      </p:sp>
    </p:spTree>
    <p:extLst>
      <p:ext uri="{BB962C8B-B14F-4D97-AF65-F5344CB8AC3E}">
        <p14:creationId xmlns:p14="http://schemas.microsoft.com/office/powerpoint/2010/main" val="877297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14</a:t>
            </a:fld>
            <a:endParaRPr lang="en-US" dirty="0"/>
          </a:p>
        </p:txBody>
      </p:sp>
    </p:spTree>
    <p:extLst>
      <p:ext uri="{BB962C8B-B14F-4D97-AF65-F5344CB8AC3E}">
        <p14:creationId xmlns:p14="http://schemas.microsoft.com/office/powerpoint/2010/main" val="3795385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15</a:t>
            </a:fld>
            <a:endParaRPr lang="en-US" dirty="0"/>
          </a:p>
        </p:txBody>
      </p:sp>
    </p:spTree>
    <p:extLst>
      <p:ext uri="{BB962C8B-B14F-4D97-AF65-F5344CB8AC3E}">
        <p14:creationId xmlns:p14="http://schemas.microsoft.com/office/powerpoint/2010/main" val="2458753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16</a:t>
            </a:fld>
            <a:endParaRPr lang="en-US" dirty="0"/>
          </a:p>
        </p:txBody>
      </p:sp>
    </p:spTree>
    <p:extLst>
      <p:ext uri="{BB962C8B-B14F-4D97-AF65-F5344CB8AC3E}">
        <p14:creationId xmlns:p14="http://schemas.microsoft.com/office/powerpoint/2010/main" val="670801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17</a:t>
            </a:fld>
            <a:endParaRPr lang="en-US" dirty="0"/>
          </a:p>
        </p:txBody>
      </p:sp>
    </p:spTree>
    <p:extLst>
      <p:ext uri="{BB962C8B-B14F-4D97-AF65-F5344CB8AC3E}">
        <p14:creationId xmlns:p14="http://schemas.microsoft.com/office/powerpoint/2010/main" val="1824890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18</a:t>
            </a:fld>
            <a:endParaRPr lang="en-US" dirty="0"/>
          </a:p>
        </p:txBody>
      </p:sp>
    </p:spTree>
    <p:extLst>
      <p:ext uri="{BB962C8B-B14F-4D97-AF65-F5344CB8AC3E}">
        <p14:creationId xmlns:p14="http://schemas.microsoft.com/office/powerpoint/2010/main" val="1614407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19</a:t>
            </a:fld>
            <a:endParaRPr lang="en-US" dirty="0"/>
          </a:p>
        </p:txBody>
      </p:sp>
    </p:spTree>
    <p:extLst>
      <p:ext uri="{BB962C8B-B14F-4D97-AF65-F5344CB8AC3E}">
        <p14:creationId xmlns:p14="http://schemas.microsoft.com/office/powerpoint/2010/main" val="1981098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F525D7-265A-4F42-9C2D-50BCD5BA2FB4}" type="slidenum">
              <a:rPr lang="en-US" smtClean="0"/>
              <a:t>2</a:t>
            </a:fld>
            <a:endParaRPr lang="en-US"/>
          </a:p>
        </p:txBody>
      </p:sp>
    </p:spTree>
    <p:extLst>
      <p:ext uri="{BB962C8B-B14F-4D97-AF65-F5344CB8AC3E}">
        <p14:creationId xmlns:p14="http://schemas.microsoft.com/office/powerpoint/2010/main" val="531755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20</a:t>
            </a:fld>
            <a:endParaRPr lang="en-US" dirty="0"/>
          </a:p>
        </p:txBody>
      </p:sp>
    </p:spTree>
    <p:extLst>
      <p:ext uri="{BB962C8B-B14F-4D97-AF65-F5344CB8AC3E}">
        <p14:creationId xmlns:p14="http://schemas.microsoft.com/office/powerpoint/2010/main" val="935487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21</a:t>
            </a:fld>
            <a:endParaRPr lang="en-US" dirty="0"/>
          </a:p>
        </p:txBody>
      </p:sp>
    </p:spTree>
    <p:extLst>
      <p:ext uri="{BB962C8B-B14F-4D97-AF65-F5344CB8AC3E}">
        <p14:creationId xmlns:p14="http://schemas.microsoft.com/office/powerpoint/2010/main" val="3440216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22</a:t>
            </a:fld>
            <a:endParaRPr lang="en-US" dirty="0"/>
          </a:p>
        </p:txBody>
      </p:sp>
    </p:spTree>
    <p:extLst>
      <p:ext uri="{BB962C8B-B14F-4D97-AF65-F5344CB8AC3E}">
        <p14:creationId xmlns:p14="http://schemas.microsoft.com/office/powerpoint/2010/main" val="450866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480" y="4656931"/>
            <a:ext cx="5486400" cy="3600450"/>
          </a:xfrm>
        </p:spPr>
        <p:txBody>
          <a:bodyPr/>
          <a:lstStyle/>
          <a:p>
            <a:endParaRPr lang="en-CA" dirty="0"/>
          </a:p>
        </p:txBody>
      </p:sp>
      <p:sp>
        <p:nvSpPr>
          <p:cNvPr id="4" name="Slide Number Placeholder 3"/>
          <p:cNvSpPr>
            <a:spLocks noGrp="1"/>
          </p:cNvSpPr>
          <p:nvPr>
            <p:ph type="sldNum" sz="quarter" idx="5"/>
          </p:nvPr>
        </p:nvSpPr>
        <p:spPr/>
        <p:txBody>
          <a:bodyPr/>
          <a:lstStyle/>
          <a:p>
            <a:fld id="{1A4B6A9A-0AB6-4C42-A24D-6A74967F02FC}" type="slidenum">
              <a:rPr lang="en-CA" smtClean="0"/>
              <a:t>23</a:t>
            </a:fld>
            <a:endParaRPr lang="en-CA"/>
          </a:p>
        </p:txBody>
      </p:sp>
    </p:spTree>
    <p:extLst>
      <p:ext uri="{BB962C8B-B14F-4D97-AF65-F5344CB8AC3E}">
        <p14:creationId xmlns:p14="http://schemas.microsoft.com/office/powerpoint/2010/main" val="4013015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4CFCB-989D-4A5B-98A2-665F4040F51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794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25</a:t>
            </a:fld>
            <a:endParaRPr lang="en-US" dirty="0"/>
          </a:p>
        </p:txBody>
      </p:sp>
    </p:spTree>
    <p:extLst>
      <p:ext uri="{BB962C8B-B14F-4D97-AF65-F5344CB8AC3E}">
        <p14:creationId xmlns:p14="http://schemas.microsoft.com/office/powerpoint/2010/main" val="2293644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26</a:t>
            </a:fld>
            <a:endParaRPr lang="en-US" dirty="0"/>
          </a:p>
        </p:txBody>
      </p:sp>
    </p:spTree>
    <p:extLst>
      <p:ext uri="{BB962C8B-B14F-4D97-AF65-F5344CB8AC3E}">
        <p14:creationId xmlns:p14="http://schemas.microsoft.com/office/powerpoint/2010/main" val="2677116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27</a:t>
            </a:fld>
            <a:endParaRPr lang="en-US" dirty="0"/>
          </a:p>
        </p:txBody>
      </p:sp>
    </p:spTree>
    <p:extLst>
      <p:ext uri="{BB962C8B-B14F-4D97-AF65-F5344CB8AC3E}">
        <p14:creationId xmlns:p14="http://schemas.microsoft.com/office/powerpoint/2010/main" val="2542766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28</a:t>
            </a:fld>
            <a:endParaRPr lang="en-US" dirty="0"/>
          </a:p>
        </p:txBody>
      </p:sp>
    </p:spTree>
    <p:extLst>
      <p:ext uri="{BB962C8B-B14F-4D97-AF65-F5344CB8AC3E}">
        <p14:creationId xmlns:p14="http://schemas.microsoft.com/office/powerpoint/2010/main" val="268867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A4B6A9A-0AB6-4C42-A24D-6A74967F02FC}" type="slidenum">
              <a:rPr lang="en-CA" smtClean="0"/>
              <a:t>29</a:t>
            </a:fld>
            <a:endParaRPr lang="en-CA"/>
          </a:p>
        </p:txBody>
      </p:sp>
    </p:spTree>
    <p:extLst>
      <p:ext uri="{BB962C8B-B14F-4D97-AF65-F5344CB8AC3E}">
        <p14:creationId xmlns:p14="http://schemas.microsoft.com/office/powerpoint/2010/main" val="2419057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A39DBA8-DDE0-5042-8BFA-2379F91F25A0}" type="slidenum">
              <a:rPr lang="en-US" smtClean="0"/>
              <a:t>3</a:t>
            </a:fld>
            <a:endParaRPr lang="en-US"/>
          </a:p>
        </p:txBody>
      </p:sp>
    </p:spTree>
    <p:extLst>
      <p:ext uri="{BB962C8B-B14F-4D97-AF65-F5344CB8AC3E}">
        <p14:creationId xmlns:p14="http://schemas.microsoft.com/office/powerpoint/2010/main" val="440072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30</a:t>
            </a:fld>
            <a:endParaRPr lang="en-US" dirty="0"/>
          </a:p>
        </p:txBody>
      </p:sp>
    </p:spTree>
    <p:extLst>
      <p:ext uri="{BB962C8B-B14F-4D97-AF65-F5344CB8AC3E}">
        <p14:creationId xmlns:p14="http://schemas.microsoft.com/office/powerpoint/2010/main" val="2815665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31</a:t>
            </a:fld>
            <a:endParaRPr lang="en-US" dirty="0"/>
          </a:p>
        </p:txBody>
      </p:sp>
    </p:spTree>
    <p:extLst>
      <p:ext uri="{BB962C8B-B14F-4D97-AF65-F5344CB8AC3E}">
        <p14:creationId xmlns:p14="http://schemas.microsoft.com/office/powerpoint/2010/main" val="21366943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32</a:t>
            </a:fld>
            <a:endParaRPr lang="en-US" dirty="0"/>
          </a:p>
        </p:txBody>
      </p:sp>
    </p:spTree>
    <p:extLst>
      <p:ext uri="{BB962C8B-B14F-4D97-AF65-F5344CB8AC3E}">
        <p14:creationId xmlns:p14="http://schemas.microsoft.com/office/powerpoint/2010/main" val="36856026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33</a:t>
            </a:fld>
            <a:endParaRPr lang="en-US" dirty="0"/>
          </a:p>
        </p:txBody>
      </p:sp>
    </p:spTree>
    <p:extLst>
      <p:ext uri="{BB962C8B-B14F-4D97-AF65-F5344CB8AC3E}">
        <p14:creationId xmlns:p14="http://schemas.microsoft.com/office/powerpoint/2010/main" val="1777612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34</a:t>
            </a:fld>
            <a:endParaRPr lang="en-US" dirty="0"/>
          </a:p>
        </p:txBody>
      </p:sp>
    </p:spTree>
    <p:extLst>
      <p:ext uri="{BB962C8B-B14F-4D97-AF65-F5344CB8AC3E}">
        <p14:creationId xmlns:p14="http://schemas.microsoft.com/office/powerpoint/2010/main" val="1572818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35</a:t>
            </a:fld>
            <a:endParaRPr lang="en-US" dirty="0"/>
          </a:p>
        </p:txBody>
      </p:sp>
    </p:spTree>
    <p:extLst>
      <p:ext uri="{BB962C8B-B14F-4D97-AF65-F5344CB8AC3E}">
        <p14:creationId xmlns:p14="http://schemas.microsoft.com/office/powerpoint/2010/main" val="16786259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36</a:t>
            </a:fld>
            <a:endParaRPr lang="en-US" dirty="0"/>
          </a:p>
        </p:txBody>
      </p:sp>
    </p:spTree>
    <p:extLst>
      <p:ext uri="{BB962C8B-B14F-4D97-AF65-F5344CB8AC3E}">
        <p14:creationId xmlns:p14="http://schemas.microsoft.com/office/powerpoint/2010/main" val="670721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37</a:t>
            </a:fld>
            <a:endParaRPr lang="en-US" dirty="0"/>
          </a:p>
        </p:txBody>
      </p:sp>
    </p:spTree>
    <p:extLst>
      <p:ext uri="{BB962C8B-B14F-4D97-AF65-F5344CB8AC3E}">
        <p14:creationId xmlns:p14="http://schemas.microsoft.com/office/powerpoint/2010/main" val="6707217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38</a:t>
            </a:fld>
            <a:endParaRPr lang="en-US" dirty="0"/>
          </a:p>
        </p:txBody>
      </p:sp>
    </p:spTree>
    <p:extLst>
      <p:ext uri="{BB962C8B-B14F-4D97-AF65-F5344CB8AC3E}">
        <p14:creationId xmlns:p14="http://schemas.microsoft.com/office/powerpoint/2010/main" val="16089825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39</a:t>
            </a:fld>
            <a:endParaRPr lang="en-US" dirty="0"/>
          </a:p>
        </p:txBody>
      </p:sp>
    </p:spTree>
    <p:extLst>
      <p:ext uri="{BB962C8B-B14F-4D97-AF65-F5344CB8AC3E}">
        <p14:creationId xmlns:p14="http://schemas.microsoft.com/office/powerpoint/2010/main" val="3329175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F525D7-265A-4F42-9C2D-50BCD5BA2FB4}" type="slidenum">
              <a:rPr lang="en-US" smtClean="0"/>
              <a:t>4</a:t>
            </a:fld>
            <a:endParaRPr lang="en-US"/>
          </a:p>
        </p:txBody>
      </p:sp>
    </p:spTree>
    <p:extLst>
      <p:ext uri="{BB962C8B-B14F-4D97-AF65-F5344CB8AC3E}">
        <p14:creationId xmlns:p14="http://schemas.microsoft.com/office/powerpoint/2010/main" val="21155972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A39DBA8-DDE0-5042-8BFA-2379F91F25A0}" type="slidenum">
              <a:rPr lang="en-US" smtClean="0"/>
              <a:t>45</a:t>
            </a:fld>
            <a:endParaRPr lang="en-US"/>
          </a:p>
        </p:txBody>
      </p:sp>
    </p:spTree>
    <p:extLst>
      <p:ext uri="{BB962C8B-B14F-4D97-AF65-F5344CB8AC3E}">
        <p14:creationId xmlns:p14="http://schemas.microsoft.com/office/powerpoint/2010/main" val="3188433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A39DBA8-DDE0-5042-8BFA-2379F91F25A0}" type="slidenum">
              <a:rPr lang="en-US" smtClean="0"/>
              <a:t>5</a:t>
            </a:fld>
            <a:endParaRPr lang="en-US"/>
          </a:p>
        </p:txBody>
      </p:sp>
    </p:spTree>
    <p:extLst>
      <p:ext uri="{BB962C8B-B14F-4D97-AF65-F5344CB8AC3E}">
        <p14:creationId xmlns:p14="http://schemas.microsoft.com/office/powerpoint/2010/main" val="4130742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F525D7-265A-4F42-9C2D-50BCD5BA2FB4}" type="slidenum">
              <a:rPr lang="en-US" smtClean="0"/>
              <a:t>6</a:t>
            </a:fld>
            <a:endParaRPr lang="en-US"/>
          </a:p>
        </p:txBody>
      </p:sp>
    </p:spTree>
    <p:extLst>
      <p:ext uri="{BB962C8B-B14F-4D97-AF65-F5344CB8AC3E}">
        <p14:creationId xmlns:p14="http://schemas.microsoft.com/office/powerpoint/2010/main" val="3324472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9000" indent="-200025" eaLnBrk="1" hangingPunct="1">
              <a:lnSpc>
                <a:spcPct val="100000"/>
              </a:lnSpc>
              <a:defRPr/>
            </a:pPr>
            <a:endParaRPr lang="en-CA" sz="1200" dirty="0">
              <a:latin typeface="+mn-lt"/>
            </a:endParaRPr>
          </a:p>
          <a:p>
            <a:pPr marL="189000" indent="-200025" eaLnBrk="1" hangingPunct="1">
              <a:lnSpc>
                <a:spcPct val="100000"/>
              </a:lnSpc>
              <a:defRPr/>
            </a:pPr>
            <a:endParaRPr lang="en-CA" sz="1200" dirty="0">
              <a:latin typeface="Garamond" charset="0"/>
            </a:endParaRPr>
          </a:p>
        </p:txBody>
      </p:sp>
      <p:sp>
        <p:nvSpPr>
          <p:cNvPr id="4" name="Slide Number Placeholder 3"/>
          <p:cNvSpPr>
            <a:spLocks noGrp="1"/>
          </p:cNvSpPr>
          <p:nvPr>
            <p:ph type="sldNum" sz="quarter" idx="5"/>
          </p:nvPr>
        </p:nvSpPr>
        <p:spPr/>
        <p:txBody>
          <a:bodyPr/>
          <a:lstStyle/>
          <a:p>
            <a:fld id="{1A4B6A9A-0AB6-4C42-A24D-6A74967F02FC}" type="slidenum">
              <a:rPr lang="en-CA" smtClean="0"/>
              <a:t>7</a:t>
            </a:fld>
            <a:endParaRPr lang="en-CA"/>
          </a:p>
        </p:txBody>
      </p:sp>
    </p:spTree>
    <p:extLst>
      <p:ext uri="{BB962C8B-B14F-4D97-AF65-F5344CB8AC3E}">
        <p14:creationId xmlns:p14="http://schemas.microsoft.com/office/powerpoint/2010/main" val="685419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0025" indent="-200025" eaLnBrk="1" hangingPunct="1">
              <a:lnSpc>
                <a:spcPct val="100000"/>
              </a:lnSpc>
              <a:defRPr/>
            </a:pPr>
            <a:endParaRPr lang="en-CA" dirty="0">
              <a:latin typeface="+mn-lt"/>
            </a:endParaRPr>
          </a:p>
          <a:p>
            <a:endParaRPr lang="en-CA" dirty="0"/>
          </a:p>
        </p:txBody>
      </p:sp>
      <p:sp>
        <p:nvSpPr>
          <p:cNvPr id="4" name="Slide Number Placeholder 3"/>
          <p:cNvSpPr>
            <a:spLocks noGrp="1"/>
          </p:cNvSpPr>
          <p:nvPr>
            <p:ph type="sldNum" sz="quarter" idx="5"/>
          </p:nvPr>
        </p:nvSpPr>
        <p:spPr/>
        <p:txBody>
          <a:bodyPr/>
          <a:lstStyle/>
          <a:p>
            <a:fld id="{1A4B6A9A-0AB6-4C42-A24D-6A74967F02FC}" type="slidenum">
              <a:rPr lang="en-CA" smtClean="0"/>
              <a:t>8</a:t>
            </a:fld>
            <a:endParaRPr lang="en-CA"/>
          </a:p>
        </p:txBody>
      </p:sp>
    </p:spTree>
    <p:extLst>
      <p:ext uri="{BB962C8B-B14F-4D97-AF65-F5344CB8AC3E}">
        <p14:creationId xmlns:p14="http://schemas.microsoft.com/office/powerpoint/2010/main" val="4058119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9</a:t>
            </a:fld>
            <a:endParaRPr lang="en-US" dirty="0"/>
          </a:p>
        </p:txBody>
      </p:sp>
    </p:spTree>
    <p:extLst>
      <p:ext uri="{BB962C8B-B14F-4D97-AF65-F5344CB8AC3E}">
        <p14:creationId xmlns:p14="http://schemas.microsoft.com/office/powerpoint/2010/main" val="1932980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B9E6FB"/>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42065" y="203855"/>
            <a:ext cx="3311286" cy="5882619"/>
          </a:xfrm>
          <a:prstGeom prst="rect">
            <a:avLst/>
          </a:prstGeom>
        </p:spPr>
      </p:pic>
      <p:sp>
        <p:nvSpPr>
          <p:cNvPr id="5" name="Title 1"/>
          <p:cNvSpPr>
            <a:spLocks noGrp="1"/>
          </p:cNvSpPr>
          <p:nvPr>
            <p:ph type="title" hasCustomPrompt="1"/>
          </p:nvPr>
        </p:nvSpPr>
        <p:spPr>
          <a:xfrm>
            <a:off x="4288775" y="2952636"/>
            <a:ext cx="3957735" cy="1325563"/>
          </a:xfrm>
        </p:spPr>
        <p:txBody>
          <a:bodyPr/>
          <a:lstStyle>
            <a:lvl1pPr>
              <a:defRPr baseline="0">
                <a:solidFill>
                  <a:srgbClr val="01AEF1"/>
                </a:solidFill>
              </a:defRPr>
            </a:lvl1pPr>
          </a:lstStyle>
          <a:p>
            <a:r>
              <a:rPr lang="en-US" dirty="0"/>
              <a:t>Title / </a:t>
            </a:r>
            <a:r>
              <a:rPr lang="en-US" dirty="0" err="1"/>
              <a:t>Titre</a:t>
            </a:r>
            <a:endParaRPr lang="en-CA" dirty="0"/>
          </a:p>
        </p:txBody>
      </p:sp>
    </p:spTree>
    <p:extLst>
      <p:ext uri="{BB962C8B-B14F-4D97-AF65-F5344CB8AC3E}">
        <p14:creationId xmlns:p14="http://schemas.microsoft.com/office/powerpoint/2010/main" val="93511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B9E6FB"/>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38600" y="219074"/>
            <a:ext cx="4104997" cy="5400675"/>
          </a:xfrm>
          <a:prstGeom prst="rect">
            <a:avLst/>
          </a:prstGeom>
        </p:spPr>
      </p:pic>
      <p:sp>
        <p:nvSpPr>
          <p:cNvPr id="2" name="Title 1"/>
          <p:cNvSpPr>
            <a:spLocks noGrp="1"/>
          </p:cNvSpPr>
          <p:nvPr>
            <p:ph type="title" hasCustomPrompt="1"/>
          </p:nvPr>
        </p:nvSpPr>
        <p:spPr>
          <a:xfrm>
            <a:off x="3729912" y="2753763"/>
            <a:ext cx="4732176" cy="1325563"/>
          </a:xfrm>
        </p:spPr>
        <p:txBody>
          <a:bodyPr/>
          <a:lstStyle>
            <a:lvl1pPr>
              <a:defRPr/>
            </a:lvl1pPr>
          </a:lstStyle>
          <a:p>
            <a:r>
              <a:rPr lang="en-US" dirty="0"/>
              <a:t>Title / </a:t>
            </a:r>
            <a:r>
              <a:rPr lang="en-US" dirty="0" err="1"/>
              <a:t>Titre</a:t>
            </a:r>
            <a:endParaRPr lang="en-CA"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1B87AD-1163-450D-A517-F393D23F4E48}"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2023-04-28</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AAB3-77C9-46E6-AED2-549557BB62F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1355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B9E6F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4992" y="2305892"/>
            <a:ext cx="7111482" cy="1325563"/>
          </a:xfrm>
        </p:spPr>
        <p:txBody>
          <a:bodyPr/>
          <a:lstStyle>
            <a:lvl1pPr>
              <a:defRPr/>
            </a:lvl1pPr>
          </a:lstStyle>
          <a:p>
            <a:r>
              <a:rPr lang="en-US" dirty="0"/>
              <a:t>Divider / </a:t>
            </a:r>
            <a:r>
              <a:rPr lang="en-US" dirty="0" err="1"/>
              <a:t>Séparateur</a:t>
            </a:r>
            <a:endParaRPr lang="en-CA"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1B87AD-1163-450D-A517-F393D23F4E48}"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2023-04-28</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AAB3-77C9-46E6-AED2-549557BB62F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8053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B9E6FB"/>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1B87AD-1163-450D-A517-F393D23F4E48}"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2023-04-28</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AAB3-77C9-46E6-AED2-549557BB62F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593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B87AD-1163-450D-A517-F393D23F4E48}" type="datetimeFigureOut">
              <a:rPr lang="en-CA" smtClean="0"/>
              <a:t>2023-04-28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6AAB3-77C9-46E6-AED2-549557BB62F9}" type="slidenum">
              <a:rPr lang="en-CA" smtClean="0"/>
              <a:t>‹#›</a:t>
            </a:fld>
            <a:endParaRPr lang="en-CA"/>
          </a:p>
        </p:txBody>
      </p:sp>
      <p:pic>
        <p:nvPicPr>
          <p:cNvPr id="8" name="Picture 7"/>
          <p:cNvPicPr>
            <a:picLocks noChangeAspect="1"/>
          </p:cNvPicPr>
          <p:nvPr userDrawn="1"/>
        </p:nvPicPr>
        <p:blipFill>
          <a:blip r:embed="rId11"/>
          <a:stretch>
            <a:fillRect/>
          </a:stretch>
        </p:blipFill>
        <p:spPr>
          <a:xfrm>
            <a:off x="11289714" y="4827395"/>
            <a:ext cx="902286" cy="1682642"/>
          </a:xfrm>
          <a:prstGeom prst="rect">
            <a:avLst/>
          </a:prstGeom>
        </p:spPr>
      </p:pic>
      <p:pic>
        <p:nvPicPr>
          <p:cNvPr id="7" name="Picture 6"/>
          <p:cNvPicPr>
            <a:picLocks noChangeAspect="1"/>
          </p:cNvPicPr>
          <p:nvPr userDrawn="1"/>
        </p:nvPicPr>
        <p:blipFill>
          <a:blip r:embed="rId12"/>
          <a:stretch>
            <a:fillRect/>
          </a:stretch>
        </p:blipFill>
        <p:spPr>
          <a:xfrm>
            <a:off x="0" y="6113763"/>
            <a:ext cx="5803895" cy="396274"/>
          </a:xfrm>
          <a:prstGeom prst="rect">
            <a:avLst/>
          </a:prstGeom>
        </p:spPr>
      </p:pic>
    </p:spTree>
    <p:extLst>
      <p:ext uri="{BB962C8B-B14F-4D97-AF65-F5344CB8AC3E}">
        <p14:creationId xmlns:p14="http://schemas.microsoft.com/office/powerpoint/2010/main" val="229689211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64" r:id="rId4"/>
    <p:sldLayoutId id="2147483654" r:id="rId5"/>
    <p:sldLayoutId id="2147483662" r:id="rId6"/>
    <p:sldLayoutId id="2147483657" r:id="rId7"/>
    <p:sldLayoutId id="2147483651" r:id="rId8"/>
    <p:sldLayoutId id="2147483679" r:id="rId9"/>
  </p:sldLayoutIdLst>
  <p:txStyles>
    <p:titleStyle>
      <a:lvl1pPr algn="l" defTabSz="914400" rtl="0" eaLnBrk="1" latinLnBrk="0" hangingPunct="1">
        <a:lnSpc>
          <a:spcPct val="90000"/>
        </a:lnSpc>
        <a:spcBef>
          <a:spcPct val="0"/>
        </a:spcBef>
        <a:buNone/>
        <a:defRPr sz="6000" kern="1200" baseline="0">
          <a:solidFill>
            <a:srgbClr val="01AEF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1B87AD-1163-450D-A517-F393D23F4E48}"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2023-04-28</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6AAB3-77C9-46E6-AED2-549557BB62F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p:cNvPicPr>
            <a:picLocks noChangeAspect="1"/>
          </p:cNvPicPr>
          <p:nvPr userDrawn="1"/>
        </p:nvPicPr>
        <p:blipFill>
          <a:blip r:embed="rId10"/>
          <a:stretch>
            <a:fillRect/>
          </a:stretch>
        </p:blipFill>
        <p:spPr>
          <a:xfrm>
            <a:off x="11131257" y="4856270"/>
            <a:ext cx="902286" cy="1682642"/>
          </a:xfrm>
          <a:prstGeom prst="rect">
            <a:avLst/>
          </a:prstGeom>
        </p:spPr>
      </p:pic>
    </p:spTree>
    <p:extLst>
      <p:ext uri="{BB962C8B-B14F-4D97-AF65-F5344CB8AC3E}">
        <p14:creationId xmlns:p14="http://schemas.microsoft.com/office/powerpoint/2010/main" val="37289293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6" r:id="rId5"/>
    <p:sldLayoutId id="2147483670" r:id="rId6"/>
    <p:sldLayoutId id="2147483677" r:id="rId7"/>
    <p:sldLayoutId id="2147483678" r:id="rId8"/>
  </p:sldLayoutIdLst>
  <p:txStyles>
    <p:titleStyle>
      <a:lvl1pPr algn="l" defTabSz="914400" rtl="0" eaLnBrk="1" latinLnBrk="0" hangingPunct="1">
        <a:lnSpc>
          <a:spcPct val="90000"/>
        </a:lnSpc>
        <a:spcBef>
          <a:spcPct val="0"/>
        </a:spcBef>
        <a:buNone/>
        <a:defRPr sz="6000" kern="1200" baseline="0">
          <a:solidFill>
            <a:srgbClr val="01AEF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1B87AD-1163-450D-A517-F393D23F4E48}"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2023-04-28</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6AAB3-77C9-46E6-AED2-549557BB62F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p:cNvPicPr>
            <a:picLocks noChangeAspect="1"/>
          </p:cNvPicPr>
          <p:nvPr userDrawn="1"/>
        </p:nvPicPr>
        <p:blipFill>
          <a:blip r:embed="rId6"/>
          <a:stretch>
            <a:fillRect/>
          </a:stretch>
        </p:blipFill>
        <p:spPr>
          <a:xfrm>
            <a:off x="11289714" y="4827395"/>
            <a:ext cx="902286" cy="1682642"/>
          </a:xfrm>
          <a:prstGeom prst="rect">
            <a:avLst/>
          </a:prstGeom>
        </p:spPr>
      </p:pic>
      <p:pic>
        <p:nvPicPr>
          <p:cNvPr id="7" name="Picture 6"/>
          <p:cNvPicPr>
            <a:picLocks noChangeAspect="1"/>
          </p:cNvPicPr>
          <p:nvPr userDrawn="1"/>
        </p:nvPicPr>
        <p:blipFill>
          <a:blip r:embed="rId7"/>
          <a:stretch>
            <a:fillRect/>
          </a:stretch>
        </p:blipFill>
        <p:spPr>
          <a:xfrm>
            <a:off x="0" y="6113763"/>
            <a:ext cx="5803895" cy="396274"/>
          </a:xfrm>
          <a:prstGeom prst="rect">
            <a:avLst/>
          </a:prstGeom>
        </p:spPr>
      </p:pic>
    </p:spTree>
    <p:extLst>
      <p:ext uri="{BB962C8B-B14F-4D97-AF65-F5344CB8AC3E}">
        <p14:creationId xmlns:p14="http://schemas.microsoft.com/office/powerpoint/2010/main" val="14425275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txStyles>
    <p:titleStyle>
      <a:lvl1pPr algn="l" defTabSz="914400" rtl="0" eaLnBrk="1" latinLnBrk="0" hangingPunct="1">
        <a:lnSpc>
          <a:spcPct val="90000"/>
        </a:lnSpc>
        <a:spcBef>
          <a:spcPct val="0"/>
        </a:spcBef>
        <a:buNone/>
        <a:defRPr sz="6000" kern="1200" baseline="0">
          <a:solidFill>
            <a:srgbClr val="01AEF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0.png"/><Relationship Id="rId5" Type="http://schemas.openxmlformats.org/officeDocument/2006/relationships/tags" Target="../tags/tag5.xml"/><Relationship Id="rId10" Type="http://schemas.openxmlformats.org/officeDocument/2006/relationships/image" Target="../media/image29.jpeg"/><Relationship Id="rId4" Type="http://schemas.openxmlformats.org/officeDocument/2006/relationships/tags" Target="../tags/tag4.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48.emf"/></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50.emf"/><Relationship Id="rId4" Type="http://schemas.openxmlformats.org/officeDocument/2006/relationships/image" Target="../media/image49.emf"/></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35.png"/><Relationship Id="rId5" Type="http://schemas.openxmlformats.org/officeDocument/2006/relationships/diagramQuickStyle" Target="../diagrams/quickStyle1.xml"/><Relationship Id="rId10" Type="http://schemas.openxmlformats.org/officeDocument/2006/relationships/image" Target="../media/image34.png"/><Relationship Id="rId4" Type="http://schemas.openxmlformats.org/officeDocument/2006/relationships/diagramLayout" Target="../diagrams/layout1.xml"/><Relationship Id="rId9" Type="http://schemas.openxmlformats.org/officeDocument/2006/relationships/image" Target="../media/image3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5.xml"/><Relationship Id="rId4" Type="http://schemas.openxmlformats.org/officeDocument/2006/relationships/hyperlink" Target="http://www.nfacc.ca/codes-of-practice/dairy-cattle"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image" Target="../media/image40.png"/><Relationship Id="rId5" Type="http://schemas.openxmlformats.org/officeDocument/2006/relationships/diagramQuickStyle" Target="../diagrams/quickStyle2.xml"/><Relationship Id="rId10" Type="http://schemas.openxmlformats.org/officeDocument/2006/relationships/image" Target="../media/image39.png"/><Relationship Id="rId4" Type="http://schemas.openxmlformats.org/officeDocument/2006/relationships/diagramLayout" Target="../diagrams/layout2.xml"/><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8">
            <a:extLst>
              <a:ext uri="{FF2B5EF4-FFF2-40B4-BE49-F238E27FC236}">
                <a16:creationId xmlns:a16="http://schemas.microsoft.com/office/drawing/2014/main" id="{A38C5810-CED4-4CE2-9424-0C1B36AB2E14}"/>
              </a:ext>
            </a:extLst>
          </p:cNvPr>
          <p:cNvPicPr>
            <a:picLocks noChangeAspect="1"/>
          </p:cNvPicPr>
          <p:nvPr>
            <p:custDataLst>
              <p:tags r:id="rId1"/>
            </p:custDataLst>
          </p:nvPr>
        </p:nvPicPr>
        <p:blipFill>
          <a:blip r:embed="rId1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DFC_Corp_Bi_vert_RGB300.png" descr="DFC_Corp_Bi_vert_RGB300.png">
            <a:extLst>
              <a:ext uri="{FF2B5EF4-FFF2-40B4-BE49-F238E27FC236}">
                <a16:creationId xmlns:a16="http://schemas.microsoft.com/office/drawing/2014/main" id="{6F7C3E3A-224D-4F85-BD8F-03656280BED1}"/>
              </a:ext>
            </a:extLst>
          </p:cNvPr>
          <p:cNvPicPr>
            <a:picLocks noChangeAspect="1"/>
          </p:cNvPicPr>
          <p:nvPr>
            <p:custDataLst>
              <p:tags r:id="rId2"/>
            </p:custDataLst>
          </p:nvPr>
        </p:nvPicPr>
        <p:blipFill>
          <a:blip r:embed="rId11"/>
          <a:stretch>
            <a:fillRect/>
          </a:stretch>
        </p:blipFill>
        <p:spPr>
          <a:xfrm>
            <a:off x="11019099" y="4846507"/>
            <a:ext cx="826850" cy="1676527"/>
          </a:xfrm>
          <a:prstGeom prst="rect">
            <a:avLst/>
          </a:prstGeom>
          <a:ln w="12700">
            <a:miter lim="400000"/>
          </a:ln>
        </p:spPr>
      </p:pic>
      <p:sp>
        <p:nvSpPr>
          <p:cNvPr id="5" name="Right Triangle 4">
            <a:extLst>
              <a:ext uri="{FF2B5EF4-FFF2-40B4-BE49-F238E27FC236}">
                <a16:creationId xmlns:a16="http://schemas.microsoft.com/office/drawing/2014/main" id="{45DB2C96-7C67-4B43-AF68-AE845035045D}"/>
              </a:ext>
            </a:extLst>
          </p:cNvPr>
          <p:cNvSpPr/>
          <p:nvPr>
            <p:custDataLst>
              <p:tags r:id="rId3"/>
            </p:custDataLst>
          </p:nvPr>
        </p:nvSpPr>
        <p:spPr>
          <a:xfrm rot="10800000">
            <a:off x="10475089" y="-2"/>
            <a:ext cx="1716910" cy="1527859"/>
          </a:xfrm>
          <a:prstGeom prst="rtTriangl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riangle rectangle 9">
            <a:extLst>
              <a:ext uri="{FF2B5EF4-FFF2-40B4-BE49-F238E27FC236}">
                <a16:creationId xmlns:a16="http://schemas.microsoft.com/office/drawing/2014/main" id="{C7B451AA-CDA7-CF49-AC96-7D76346B70F6}"/>
              </a:ext>
            </a:extLst>
          </p:cNvPr>
          <p:cNvSpPr/>
          <p:nvPr>
            <p:custDataLst>
              <p:tags r:id="rId4"/>
            </p:custDataLst>
          </p:nvPr>
        </p:nvSpPr>
        <p:spPr>
          <a:xfrm>
            <a:off x="2314936" y="0"/>
            <a:ext cx="7951808" cy="6858000"/>
          </a:xfrm>
          <a:prstGeom prst="rtTriangle">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FDD79DF5-0CAA-4440-94C6-419F9524117C}"/>
              </a:ext>
            </a:extLst>
          </p:cNvPr>
          <p:cNvSpPr/>
          <p:nvPr>
            <p:custDataLst>
              <p:tags r:id="rId5"/>
            </p:custDataLst>
          </p:nvPr>
        </p:nvSpPr>
        <p:spPr>
          <a:xfrm>
            <a:off x="0" y="0"/>
            <a:ext cx="2314937"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6">
            <a:extLst>
              <a:ext uri="{FF2B5EF4-FFF2-40B4-BE49-F238E27FC236}">
                <a16:creationId xmlns:a16="http://schemas.microsoft.com/office/drawing/2014/main" id="{33C64581-1253-4F1D-BE65-2E96260F0FEB}"/>
              </a:ext>
            </a:extLst>
          </p:cNvPr>
          <p:cNvSpPr txBox="1"/>
          <p:nvPr>
            <p:custDataLst>
              <p:tags r:id="rId6"/>
            </p:custDataLst>
          </p:nvPr>
        </p:nvSpPr>
        <p:spPr>
          <a:xfrm>
            <a:off x="203803" y="534816"/>
            <a:ext cx="9556209" cy="4154984"/>
          </a:xfrm>
          <a:prstGeom prst="rect">
            <a:avLst/>
          </a:prstGeom>
          <a:noFill/>
        </p:spPr>
        <p:txBody>
          <a:bodyPr wrap="square" lIns="91440" tIns="45720" rIns="91440" bIns="45720" rtlCol="0" anchor="t">
            <a:spAutoFit/>
          </a:bodyPr>
          <a:lstStyle/>
          <a:p>
            <a:br>
              <a:rPr lang="en-CA" sz="6600" dirty="0">
                <a:solidFill>
                  <a:srgbClr val="00B0F0"/>
                </a:solidFill>
                <a:latin typeface="Impact"/>
              </a:rPr>
            </a:br>
            <a:r>
              <a:rPr lang="en-CA" sz="6600" dirty="0">
                <a:solidFill>
                  <a:srgbClr val="00B0F0"/>
                </a:solidFill>
                <a:latin typeface="Impact"/>
              </a:rPr>
              <a:t>Revised Code of Practice for Care and Handling of Dairy Cattle</a:t>
            </a:r>
            <a:endParaRPr lang="fr-CA" sz="6600" dirty="0">
              <a:solidFill>
                <a:srgbClr val="00B0F0"/>
              </a:solidFill>
              <a:latin typeface="Impact" panose="020B0806030902050204" pitchFamily="34" charset="0"/>
            </a:endParaRPr>
          </a:p>
        </p:txBody>
      </p:sp>
      <p:cxnSp>
        <p:nvCxnSpPr>
          <p:cNvPr id="15" name="Connecteur droit 13">
            <a:extLst>
              <a:ext uri="{FF2B5EF4-FFF2-40B4-BE49-F238E27FC236}">
                <a16:creationId xmlns:a16="http://schemas.microsoft.com/office/drawing/2014/main" id="{4FA9C7E0-3186-4E31-8353-DA86A1343757}"/>
              </a:ext>
            </a:extLst>
          </p:cNvPr>
          <p:cNvCxnSpPr>
            <a:cxnSpLocks/>
          </p:cNvCxnSpPr>
          <p:nvPr>
            <p:custDataLst>
              <p:tags r:id="rId7"/>
            </p:custDataLst>
          </p:nvPr>
        </p:nvCxnSpPr>
        <p:spPr>
          <a:xfrm>
            <a:off x="346051" y="3336933"/>
            <a:ext cx="504419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4428DDD-F186-B01B-D887-DA060A3AB6B7}"/>
              </a:ext>
            </a:extLst>
          </p:cNvPr>
          <p:cNvSpPr txBox="1"/>
          <p:nvPr/>
        </p:nvSpPr>
        <p:spPr>
          <a:xfrm>
            <a:off x="258309" y="4720001"/>
            <a:ext cx="6207760" cy="584775"/>
          </a:xfrm>
          <a:prstGeom prst="rect">
            <a:avLst/>
          </a:prstGeom>
          <a:noFill/>
        </p:spPr>
        <p:txBody>
          <a:bodyPr wrap="square">
            <a:spAutoFit/>
          </a:bodyPr>
          <a:lstStyle/>
          <a:p>
            <a:r>
              <a:rPr lang="en-CA" sz="3200" dirty="0">
                <a:solidFill>
                  <a:srgbClr val="00B0F0"/>
                </a:solidFill>
                <a:latin typeface="Impact" panose="020B0806030902050204" pitchFamily="34" charset="0"/>
              </a:rPr>
              <a:t>Virtual Information Session</a:t>
            </a:r>
          </a:p>
        </p:txBody>
      </p:sp>
      <p:sp>
        <p:nvSpPr>
          <p:cNvPr id="4" name="TextBox 3">
            <a:extLst>
              <a:ext uri="{FF2B5EF4-FFF2-40B4-BE49-F238E27FC236}">
                <a16:creationId xmlns:a16="http://schemas.microsoft.com/office/drawing/2014/main" id="{9BFB7DEB-E1F5-C2A8-1570-223627251AE4}"/>
              </a:ext>
            </a:extLst>
          </p:cNvPr>
          <p:cNvSpPr txBox="1"/>
          <p:nvPr/>
        </p:nvSpPr>
        <p:spPr>
          <a:xfrm>
            <a:off x="258309" y="5461942"/>
            <a:ext cx="10733809" cy="523220"/>
          </a:xfrm>
          <a:prstGeom prst="rect">
            <a:avLst/>
          </a:prstGeom>
          <a:noFill/>
        </p:spPr>
        <p:txBody>
          <a:bodyPr wrap="square" rtlCol="0">
            <a:spAutoFit/>
          </a:bodyPr>
          <a:lstStyle/>
          <a:p>
            <a:r>
              <a:rPr lang="en-CA" sz="2800" dirty="0">
                <a:solidFill>
                  <a:srgbClr val="00B0F0"/>
                </a:solidFill>
                <a:latin typeface="Impact" panose="020B0806030902050204" pitchFamily="34" charset="0"/>
              </a:rPr>
              <a:t>April 2023</a:t>
            </a:r>
            <a:endParaRPr lang="en-CA" sz="2800" dirty="0">
              <a:solidFill>
                <a:srgbClr val="00B0F0"/>
              </a:solidFill>
              <a:highlight>
                <a:srgbClr val="FFFF00"/>
              </a:highlight>
              <a:latin typeface="Impact" panose="020B0806030902050204" pitchFamily="34" charset="0"/>
            </a:endParaRPr>
          </a:p>
        </p:txBody>
      </p:sp>
    </p:spTree>
    <p:extLst>
      <p:ext uri="{BB962C8B-B14F-4D97-AF65-F5344CB8AC3E}">
        <p14:creationId xmlns:p14="http://schemas.microsoft.com/office/powerpoint/2010/main" val="4127352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2ED31-331F-1855-312B-7BFFB4AFC642}"/>
              </a:ext>
            </a:extLst>
          </p:cNvPr>
          <p:cNvSpPr>
            <a:spLocks noGrp="1"/>
          </p:cNvSpPr>
          <p:nvPr>
            <p:ph type="title"/>
          </p:nvPr>
        </p:nvSpPr>
        <p:spPr>
          <a:xfrm>
            <a:off x="510574" y="2711440"/>
            <a:ext cx="6714009" cy="1242626"/>
          </a:xfrm>
        </p:spPr>
        <p:txBody>
          <a:bodyPr>
            <a:normAutofit fontScale="90000"/>
          </a:bodyPr>
          <a:lstStyle/>
          <a:p>
            <a:pPr algn="ctr"/>
            <a:r>
              <a:rPr lang="en-US" dirty="0"/>
              <a:t>Overview of New Requirements</a:t>
            </a:r>
          </a:p>
        </p:txBody>
      </p:sp>
      <p:pic>
        <p:nvPicPr>
          <p:cNvPr id="5" name="Picture 4">
            <a:extLst>
              <a:ext uri="{FF2B5EF4-FFF2-40B4-BE49-F238E27FC236}">
                <a16:creationId xmlns:a16="http://schemas.microsoft.com/office/drawing/2014/main" id="{EB6A9F40-0E82-7680-291B-8BB1C5C1E75C}"/>
              </a:ext>
            </a:extLst>
          </p:cNvPr>
          <p:cNvPicPr>
            <a:picLocks noChangeAspect="1"/>
          </p:cNvPicPr>
          <p:nvPr/>
        </p:nvPicPr>
        <p:blipFill>
          <a:blip r:embed="rId3"/>
          <a:stretch>
            <a:fillRect/>
          </a:stretch>
        </p:blipFill>
        <p:spPr>
          <a:xfrm>
            <a:off x="7224583" y="1157083"/>
            <a:ext cx="3307229" cy="4351339"/>
          </a:xfrm>
          <a:prstGeom prst="rect">
            <a:avLst/>
          </a:prstGeom>
          <a:ln>
            <a:solidFill>
              <a:schemeClr val="bg2">
                <a:lumMod val="50000"/>
              </a:schemeClr>
            </a:solidFill>
          </a:ln>
        </p:spPr>
      </p:pic>
    </p:spTree>
    <p:extLst>
      <p:ext uri="{BB962C8B-B14F-4D97-AF65-F5344CB8AC3E}">
        <p14:creationId xmlns:p14="http://schemas.microsoft.com/office/powerpoint/2010/main" val="3733538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1BD42-44C5-4439-AE33-D42183E00BD2}"/>
              </a:ext>
            </a:extLst>
          </p:cNvPr>
          <p:cNvSpPr>
            <a:spLocks noGrp="1"/>
          </p:cNvSpPr>
          <p:nvPr>
            <p:ph type="title"/>
          </p:nvPr>
        </p:nvSpPr>
        <p:spPr/>
        <p:txBody>
          <a:bodyPr/>
          <a:lstStyle/>
          <a:p>
            <a:r>
              <a:rPr lang="en-CA" dirty="0"/>
              <a:t>At 30,000 feet…</a:t>
            </a:r>
          </a:p>
        </p:txBody>
      </p:sp>
      <p:sp>
        <p:nvSpPr>
          <p:cNvPr id="3" name="Content Placeholder 2">
            <a:extLst>
              <a:ext uri="{FF2B5EF4-FFF2-40B4-BE49-F238E27FC236}">
                <a16:creationId xmlns:a16="http://schemas.microsoft.com/office/drawing/2014/main" id="{F6AC2EB4-B532-7FC2-9E1C-EB7F6FE170B1}"/>
              </a:ext>
            </a:extLst>
          </p:cNvPr>
          <p:cNvSpPr>
            <a:spLocks noGrp="1"/>
          </p:cNvSpPr>
          <p:nvPr>
            <p:ph type="body" sz="quarter" idx="13"/>
          </p:nvPr>
        </p:nvSpPr>
        <p:spPr/>
        <p:txBody>
          <a:bodyPr>
            <a:normAutofit/>
          </a:bodyPr>
          <a:lstStyle/>
          <a:p>
            <a:pPr>
              <a:spcBef>
                <a:spcPts val="1200"/>
              </a:spcBef>
              <a:spcAft>
                <a:spcPts val="1200"/>
              </a:spcAft>
            </a:pPr>
            <a:r>
              <a:rPr lang="en-CA" dirty="0"/>
              <a:t>A major update </a:t>
            </a:r>
            <a:r>
              <a:rPr lang="en-CA" sz="2400" dirty="0"/>
              <a:t>(many changes, new sections added, more requirements)</a:t>
            </a:r>
            <a:endParaRPr lang="en-CA" dirty="0"/>
          </a:p>
          <a:p>
            <a:pPr>
              <a:spcBef>
                <a:spcPts val="1200"/>
              </a:spcBef>
              <a:spcAft>
                <a:spcPts val="1200"/>
              </a:spcAft>
            </a:pPr>
            <a:r>
              <a:rPr lang="en-CA" dirty="0"/>
              <a:t>Informed by the science</a:t>
            </a:r>
          </a:p>
          <a:p>
            <a:pPr lvl="1">
              <a:spcBef>
                <a:spcPts val="600"/>
              </a:spcBef>
              <a:spcAft>
                <a:spcPts val="600"/>
              </a:spcAft>
            </a:pPr>
            <a:r>
              <a:rPr lang="en-CA" dirty="0"/>
              <a:t>Scientific Committee’s research report cited 92 times</a:t>
            </a:r>
          </a:p>
          <a:p>
            <a:pPr lvl="1">
              <a:spcBef>
                <a:spcPts val="600"/>
              </a:spcBef>
              <a:spcAft>
                <a:spcPts val="600"/>
              </a:spcAft>
            </a:pPr>
            <a:r>
              <a:rPr lang="en-CA" dirty="0"/>
              <a:t>About 90 other studies or reports cited</a:t>
            </a:r>
          </a:p>
          <a:p>
            <a:pPr>
              <a:spcBef>
                <a:spcPts val="1800"/>
              </a:spcBef>
              <a:spcAft>
                <a:spcPts val="1200"/>
              </a:spcAft>
            </a:pPr>
            <a:r>
              <a:rPr lang="en-CA" dirty="0"/>
              <a:t>Consistent with World Organisation for Animal Health standards</a:t>
            </a:r>
          </a:p>
          <a:p>
            <a:pPr>
              <a:spcBef>
                <a:spcPts val="1200"/>
              </a:spcBef>
              <a:spcAft>
                <a:spcPts val="1200"/>
              </a:spcAft>
            </a:pPr>
            <a:r>
              <a:rPr lang="en-CA" dirty="0"/>
              <a:t>Committee’s core lens: approaches that can be defended to farmers, </a:t>
            </a:r>
            <a:r>
              <a:rPr lang="en-CA" dirty="0">
                <a:effectLst/>
                <a:ea typeface="Calibri" panose="020F0502020204030204" pitchFamily="34" charset="0"/>
              </a:rPr>
              <a:t>customers, consumers and the general public</a:t>
            </a:r>
            <a:r>
              <a:rPr lang="en-CA" dirty="0"/>
              <a:t> </a:t>
            </a:r>
          </a:p>
        </p:txBody>
      </p:sp>
    </p:spTree>
    <p:extLst>
      <p:ext uri="{BB962C8B-B14F-4D97-AF65-F5344CB8AC3E}">
        <p14:creationId xmlns:p14="http://schemas.microsoft.com/office/powerpoint/2010/main" val="459420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1BD42-44C5-4439-AE33-D42183E00BD2}"/>
              </a:ext>
            </a:extLst>
          </p:cNvPr>
          <p:cNvSpPr>
            <a:spLocks noGrp="1"/>
          </p:cNvSpPr>
          <p:nvPr>
            <p:ph type="title"/>
          </p:nvPr>
        </p:nvSpPr>
        <p:spPr/>
        <p:txBody>
          <a:bodyPr/>
          <a:lstStyle/>
          <a:p>
            <a:r>
              <a:rPr lang="en-CA" dirty="0"/>
              <a:t>Glossary</a:t>
            </a:r>
          </a:p>
        </p:txBody>
      </p:sp>
      <p:sp>
        <p:nvSpPr>
          <p:cNvPr id="3" name="Content Placeholder 2">
            <a:extLst>
              <a:ext uri="{FF2B5EF4-FFF2-40B4-BE49-F238E27FC236}">
                <a16:creationId xmlns:a16="http://schemas.microsoft.com/office/drawing/2014/main" id="{F6AC2EB4-B532-7FC2-9E1C-EB7F6FE170B1}"/>
              </a:ext>
            </a:extLst>
          </p:cNvPr>
          <p:cNvSpPr>
            <a:spLocks noGrp="1"/>
          </p:cNvSpPr>
          <p:nvPr>
            <p:ph type="body" sz="quarter" idx="13"/>
          </p:nvPr>
        </p:nvSpPr>
        <p:spPr>
          <a:xfrm>
            <a:off x="464949" y="1958975"/>
            <a:ext cx="10888851" cy="4246563"/>
          </a:xfrm>
        </p:spPr>
        <p:txBody>
          <a:bodyPr>
            <a:normAutofit lnSpcReduction="10000"/>
          </a:bodyPr>
          <a:lstStyle/>
          <a:p>
            <a:pPr>
              <a:spcBef>
                <a:spcPts val="1200"/>
              </a:spcBef>
              <a:spcAft>
                <a:spcPts val="1200"/>
              </a:spcAft>
            </a:pPr>
            <a:r>
              <a:rPr lang="en-CA" b="1" dirty="0"/>
              <a:t>Cattle</a:t>
            </a:r>
            <a:r>
              <a:rPr lang="en-CA" dirty="0"/>
              <a:t>: in this Code, the word "cattle" means cattle of all ages</a:t>
            </a:r>
          </a:p>
          <a:p>
            <a:pPr>
              <a:spcBef>
                <a:spcPts val="1200"/>
              </a:spcBef>
              <a:spcAft>
                <a:spcPts val="1200"/>
              </a:spcAft>
            </a:pPr>
            <a:r>
              <a:rPr lang="en-CA" b="1" dirty="0"/>
              <a:t>Heifers: y</a:t>
            </a:r>
            <a:r>
              <a:rPr lang="en-CA" dirty="0"/>
              <a:t>oung female cattle from weaning to first calving </a:t>
            </a:r>
          </a:p>
          <a:p>
            <a:pPr>
              <a:spcBef>
                <a:spcPts val="1200"/>
              </a:spcBef>
              <a:spcAft>
                <a:spcPts val="1200"/>
              </a:spcAft>
            </a:pPr>
            <a:r>
              <a:rPr lang="en-CA" b="1" dirty="0"/>
              <a:t>Calves: </a:t>
            </a:r>
            <a:r>
              <a:rPr lang="en-CA" dirty="0"/>
              <a:t>male or female cattle until weaned</a:t>
            </a:r>
          </a:p>
          <a:p>
            <a:pPr>
              <a:spcBef>
                <a:spcPts val="1200"/>
              </a:spcBef>
              <a:spcAft>
                <a:spcPts val="1200"/>
              </a:spcAft>
            </a:pPr>
            <a:r>
              <a:rPr lang="en-CA" b="1" dirty="0"/>
              <a:t>Newborn calves: </a:t>
            </a:r>
            <a:r>
              <a:rPr lang="en-CA" dirty="0"/>
              <a:t>calves from birth to 28 days of age</a:t>
            </a:r>
          </a:p>
          <a:p>
            <a:pPr>
              <a:spcBef>
                <a:spcPts val="1200"/>
              </a:spcBef>
              <a:spcAft>
                <a:spcPts val="1200"/>
              </a:spcAft>
            </a:pPr>
            <a:r>
              <a:rPr lang="en-CA" b="1" dirty="0"/>
              <a:t>Veterinary consultation: </a:t>
            </a:r>
            <a:r>
              <a:rPr lang="en-CA" dirty="0"/>
              <a:t>refers to a one-time consultation or periodic consultations within a veterinary-client-patient relationship. The use of this term does not imply that a veterinarian must be consulted each time the procedure or treatment takes place.</a:t>
            </a:r>
          </a:p>
        </p:txBody>
      </p:sp>
    </p:spTree>
    <p:extLst>
      <p:ext uri="{BB962C8B-B14F-4D97-AF65-F5344CB8AC3E}">
        <p14:creationId xmlns:p14="http://schemas.microsoft.com/office/powerpoint/2010/main" val="33749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CA" sz="3200" dirty="0"/>
              <a:t>Section 1: Training and Responsibilities</a:t>
            </a:r>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1136243" y="1416650"/>
            <a:ext cx="10708693" cy="509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marR="0" lvl="4" indent="-342900" algn="l" defTabSz="914400" rtl="0" eaLnBrk="1" fontAlgn="auto" latinLnBrk="0" hangingPunct="1">
              <a:lnSpc>
                <a:spcPct val="100000"/>
              </a:lnSpc>
              <a:spcBef>
                <a:spcPts val="1200"/>
              </a:spcBef>
              <a:spcAft>
                <a:spcPts val="600"/>
              </a:spcAft>
              <a:buClr>
                <a:srgbClr val="FFC000"/>
              </a:buClr>
              <a:buSzPct val="100000"/>
              <a:buFont typeface="Wingdings" panose="05000000000000000000" pitchFamily="2" charset="2"/>
              <a:buChar char="Ø"/>
              <a:tabLst/>
              <a:defRPr/>
            </a:pPr>
            <a:r>
              <a:rPr lang="en-US" sz="2400" b="1" dirty="0">
                <a:latin typeface="Calibri" panose="020F0502020204030204" pitchFamily="34" charset="0"/>
                <a:ea typeface="Calibri" panose="020F0502020204030204" pitchFamily="34" charset="0"/>
                <a:cs typeface="Calibri" panose="020F0502020204030204" pitchFamily="34" charset="0"/>
              </a:rPr>
              <a:t>Personnel must be aware of this Code of Practice and must follow the Requirements of this Code of Practice. </a:t>
            </a:r>
          </a:p>
          <a:p>
            <a:pPr marL="342900" marR="0" lvl="4" indent="-342900" algn="l" defTabSz="914400" rtl="0" eaLnBrk="1" fontAlgn="auto" latinLnBrk="0" hangingPunct="1">
              <a:lnSpc>
                <a:spcPct val="100000"/>
              </a:lnSpc>
              <a:spcBef>
                <a:spcPts val="1200"/>
              </a:spcBef>
              <a:spcAft>
                <a:spcPts val="600"/>
              </a:spcAft>
              <a:buClr>
                <a:srgbClr val="FFC000"/>
              </a:buClr>
              <a:buSzPct val="100000"/>
              <a:buFont typeface="Wingdings" panose="05000000000000000000" pitchFamily="2" charset="2"/>
              <a:buChar char="Ø"/>
              <a:tabLst/>
              <a:defRPr/>
            </a:pPr>
            <a:r>
              <a:rPr lang="en-US" sz="2400" b="1" dirty="0">
                <a:latin typeface="Calibri" panose="020F0502020204030204" pitchFamily="34" charset="0"/>
                <a:ea typeface="Calibri" panose="020F0502020204030204" pitchFamily="34" charset="0"/>
                <a:cs typeface="Calibri" panose="020F0502020204030204" pitchFamily="34" charset="0"/>
              </a:rPr>
              <a:t>Personnel must have the competence to carry out the procedures that they are responsible for. </a:t>
            </a:r>
          </a:p>
          <a:p>
            <a:pPr marL="342900" marR="0" lvl="4" indent="-342900" algn="l" defTabSz="914400" rtl="0" eaLnBrk="1" fontAlgn="auto" latinLnBrk="0" hangingPunct="1">
              <a:lnSpc>
                <a:spcPct val="100000"/>
              </a:lnSpc>
              <a:spcBef>
                <a:spcPts val="1200"/>
              </a:spcBef>
              <a:spcAft>
                <a:spcPts val="600"/>
              </a:spcAft>
              <a:buClr>
                <a:srgbClr val="FFC000"/>
              </a:buClr>
              <a:buSzPct val="100000"/>
              <a:buFont typeface="Wingdings" panose="05000000000000000000" pitchFamily="2" charset="2"/>
              <a:buChar char="Ø"/>
              <a:tabLst/>
              <a:defRPr/>
            </a:pPr>
            <a:r>
              <a:rPr lang="en-US" sz="2400" b="1" dirty="0">
                <a:latin typeface="Calibri" panose="020F0502020204030204" pitchFamily="34" charset="0"/>
                <a:ea typeface="Calibri" panose="020F0502020204030204" pitchFamily="34" charset="0"/>
                <a:cs typeface="Calibri" panose="020F0502020204030204" pitchFamily="34" charset="0"/>
              </a:rPr>
              <a:t>Managers must supervise personnel and must retrain them if practices begin to fall below standards of care.</a:t>
            </a:r>
          </a:p>
          <a:p>
            <a:pPr marL="342900" marR="0" lvl="4" indent="-342900" algn="l"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342900" marR="0" lvl="4" indent="-342900" algn="l"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en-US" sz="2400" i="1" dirty="0">
                <a:latin typeface="Calibri" panose="020F0502020204030204" pitchFamily="34" charset="0"/>
                <a:ea typeface="Calibri" panose="020F0502020204030204" pitchFamily="34" charset="0"/>
                <a:cs typeface="Calibri" panose="020F0502020204030204" pitchFamily="34" charset="0"/>
              </a:rPr>
              <a:t>Note: This is a new section added to the Dairy Cattle Code</a:t>
            </a:r>
          </a:p>
          <a:p>
            <a:pPr marL="342900" marR="0" lvl="4" indent="-342900" algn="l"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583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CA" sz="3200" dirty="0"/>
              <a:t>Section 2: Facilities and Housing </a:t>
            </a:r>
          </a:p>
        </p:txBody>
      </p:sp>
      <p:sp>
        <p:nvSpPr>
          <p:cNvPr id="3" name="Content Placeholder 2">
            <a:extLst>
              <a:ext uri="{FF2B5EF4-FFF2-40B4-BE49-F238E27FC236}">
                <a16:creationId xmlns:a16="http://schemas.microsoft.com/office/drawing/2014/main" id="{CC176219-5A5D-6AE0-A0F5-5EFD4B21F3F7}"/>
              </a:ext>
            </a:extLst>
          </p:cNvPr>
          <p:cNvSpPr txBox="1">
            <a:spLocks/>
          </p:cNvSpPr>
          <p:nvPr/>
        </p:nvSpPr>
        <p:spPr bwMode="auto">
          <a:xfrm>
            <a:off x="2265417" y="2444385"/>
            <a:ext cx="5229225" cy="30296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4" indent="0" defTabSz="914400" rtl="0" eaLnBrk="1" fontAlgn="auto" latinLnBrk="0" hangingPunct="1">
              <a:lnSpc>
                <a:spcPct val="100000"/>
              </a:lnSpc>
              <a:spcBef>
                <a:spcPts val="0"/>
              </a:spcBef>
              <a:spcAft>
                <a:spcPts val="600"/>
              </a:spcAft>
              <a:buClr>
                <a:srgbClr val="FFC000"/>
              </a:buClr>
              <a:buSzPct val="100000"/>
              <a:buNone/>
              <a:tabLst/>
              <a:defRPr/>
            </a:pPr>
            <a:r>
              <a:rPr lang="en-US" sz="2400" b="1" dirty="0">
                <a:latin typeface="Calibri" panose="020F0502020204030204" pitchFamily="34" charset="0"/>
                <a:ea typeface="Calibri" panose="020F0502020204030204" pitchFamily="34" charset="0"/>
                <a:cs typeface="Calibri" panose="020F0502020204030204" pitchFamily="34" charset="0"/>
              </a:rPr>
              <a:t>Key topics: </a:t>
            </a:r>
          </a:p>
          <a:p>
            <a:pPr marL="342900" marR="0" lvl="4" indent="-342900"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r>
              <a:rPr lang="en-US" sz="2400" dirty="0">
                <a:latin typeface="Calibri" panose="020F0502020204030204" pitchFamily="34" charset="0"/>
                <a:ea typeface="Calibri" panose="020F0502020204030204" pitchFamily="34" charset="0"/>
                <a:cs typeface="Calibri" panose="020F0502020204030204" pitchFamily="34" charset="0"/>
              </a:rPr>
              <a:t>Calf housing</a:t>
            </a:r>
          </a:p>
          <a:p>
            <a:pPr marL="342900" marR="0" lvl="4" indent="-342900"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r>
              <a:rPr lang="en-US" sz="2400" dirty="0">
                <a:latin typeface="Calibri" panose="020F0502020204030204" pitchFamily="34" charset="0"/>
                <a:ea typeface="Calibri" panose="020F0502020204030204" pitchFamily="34" charset="0"/>
                <a:cs typeface="Calibri" panose="020F0502020204030204" pitchFamily="34" charset="0"/>
              </a:rPr>
              <a:t>Lactating and dry cattle housing</a:t>
            </a:r>
          </a:p>
          <a:p>
            <a:pPr marL="342900" marR="0" lvl="4" indent="-342900"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r>
              <a:rPr lang="en-US" sz="2400" dirty="0">
                <a:latin typeface="Calibri" panose="020F0502020204030204" pitchFamily="34" charset="0"/>
                <a:ea typeface="Calibri" panose="020F0502020204030204" pitchFamily="34" charset="0"/>
                <a:cs typeface="Calibri" panose="020F0502020204030204" pitchFamily="34" charset="0"/>
              </a:rPr>
              <a:t>Calving areas</a:t>
            </a:r>
          </a:p>
          <a:p>
            <a:pPr marL="342900" marR="0" lvl="4" indent="-342900"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r>
              <a:rPr lang="en-US" sz="2400" dirty="0">
                <a:latin typeface="Calibri" panose="020F0502020204030204" pitchFamily="34" charset="0"/>
                <a:ea typeface="Calibri" panose="020F0502020204030204" pitchFamily="34" charset="0"/>
                <a:cs typeface="Calibri" panose="020F0502020204030204" pitchFamily="34" charset="0"/>
              </a:rPr>
              <a:t>Stocking density</a:t>
            </a:r>
          </a:p>
        </p:txBody>
      </p:sp>
      <p:pic>
        <p:nvPicPr>
          <p:cNvPr id="4" name="Image 4" descr="Une image contenant plancher, debout, chien, mammifère&#10;&#10;Description générée automatiquement">
            <a:extLst>
              <a:ext uri="{FF2B5EF4-FFF2-40B4-BE49-F238E27FC236}">
                <a16:creationId xmlns:a16="http://schemas.microsoft.com/office/drawing/2014/main" id="{868A9166-E5E3-90E8-5562-DB4CF79D57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206" r="27504"/>
          <a:stretch/>
        </p:blipFill>
        <p:spPr>
          <a:xfrm>
            <a:off x="7671662" y="1912160"/>
            <a:ext cx="2740099" cy="3033680"/>
          </a:xfrm>
          <a:prstGeom prst="rect">
            <a:avLst/>
          </a:prstGeom>
        </p:spPr>
      </p:pic>
    </p:spTree>
    <p:extLst>
      <p:ext uri="{BB962C8B-B14F-4D97-AF65-F5344CB8AC3E}">
        <p14:creationId xmlns:p14="http://schemas.microsoft.com/office/powerpoint/2010/main" val="957107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CA" sz="3200" dirty="0"/>
              <a:t>2.2.1 Housing Systems – Calves (Pre-Weaning)</a:t>
            </a:r>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1136243" y="1416649"/>
            <a:ext cx="10708693" cy="41193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marR="0" lvl="4" indent="-342900" algn="l" defTabSz="914400" rtl="0" eaLnBrk="1" fontAlgn="auto" latinLnBrk="0" hangingPunct="1">
              <a:lnSpc>
                <a:spcPct val="100000"/>
              </a:lnSpc>
              <a:spcBef>
                <a:spcPts val="1200"/>
              </a:spcBef>
              <a:spcAft>
                <a:spcPts val="600"/>
              </a:spcAft>
              <a:buClr>
                <a:srgbClr val="FFC000"/>
              </a:buClr>
              <a:buSzPct val="100000"/>
              <a:buFont typeface="Wingdings" panose="05000000000000000000" pitchFamily="2" charset="2"/>
              <a:buChar char="Ø"/>
              <a:tabLst/>
              <a:defRPr/>
            </a:pPr>
            <a:r>
              <a:rPr lang="en-US" sz="2400" b="1" dirty="0">
                <a:latin typeface="Calibri" panose="020F0502020204030204" pitchFamily="34" charset="0"/>
                <a:ea typeface="Calibri" panose="020F0502020204030204" pitchFamily="34" charset="0"/>
                <a:cs typeface="Calibri" panose="020F0502020204030204" pitchFamily="34" charset="0"/>
              </a:rPr>
              <a:t>For all calf housing systems: </a:t>
            </a:r>
          </a:p>
          <a:p>
            <a:pPr marL="640080" lvl="5" indent="-342900" defTabSz="914400">
              <a:spcBef>
                <a:spcPts val="1200"/>
              </a:spcBef>
              <a:spcAft>
                <a:spcPts val="600"/>
              </a:spcAft>
              <a:buClr>
                <a:srgbClr val="FFC000"/>
              </a:buClr>
              <a:buSzPct val="100000"/>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Housing must allow calves to easily stand up, lie down, turn</a:t>
            </a:r>
            <a:r>
              <a:rPr lang="en-US" sz="2400" b="1" dirty="0">
                <a:latin typeface="Calibri" panose="020F0502020204030204" pitchFamily="34" charset="0"/>
                <a:ea typeface="Calibri" panose="020F0502020204030204" pitchFamily="34" charset="0"/>
                <a:cs typeface="Calibri" panose="020F0502020204030204" pitchFamily="34" charset="0"/>
              </a:rPr>
              <a:t> completely around, stand fully upright (without touching the top of the enclosure), adopt </a:t>
            </a:r>
            <a:r>
              <a:rPr lang="en-US" sz="2400" dirty="0">
                <a:latin typeface="Calibri" panose="020F0502020204030204" pitchFamily="34" charset="0"/>
                <a:ea typeface="Calibri" panose="020F0502020204030204" pitchFamily="34" charset="0"/>
                <a:cs typeface="Calibri" panose="020F0502020204030204" pitchFamily="34" charset="0"/>
              </a:rPr>
              <a:t>sternal and lateral </a:t>
            </a:r>
            <a:r>
              <a:rPr lang="en-US" sz="2400" b="1" dirty="0">
                <a:latin typeface="Calibri" panose="020F0502020204030204" pitchFamily="34" charset="0"/>
                <a:ea typeface="Calibri" panose="020F0502020204030204" pitchFamily="34" charset="0"/>
                <a:cs typeface="Calibri" panose="020F0502020204030204" pitchFamily="34" charset="0"/>
              </a:rPr>
              <a:t>resting postures, groom themselves, </a:t>
            </a:r>
            <a:r>
              <a:rPr lang="en-US" sz="2400" dirty="0">
                <a:latin typeface="Calibri" panose="020F0502020204030204" pitchFamily="34" charset="0"/>
                <a:ea typeface="Calibri" panose="020F0502020204030204" pitchFamily="34" charset="0"/>
                <a:cs typeface="Calibri" panose="020F0502020204030204" pitchFamily="34" charset="0"/>
              </a:rPr>
              <a:t>and have visual contact with other cattle. </a:t>
            </a:r>
          </a:p>
          <a:p>
            <a:pPr marL="640080" lvl="5" indent="-342900" defTabSz="914400">
              <a:spcBef>
                <a:spcPts val="1200"/>
              </a:spcBef>
              <a:spcAft>
                <a:spcPts val="600"/>
              </a:spcAft>
              <a:buClr>
                <a:srgbClr val="FFC000"/>
              </a:buClr>
              <a:buSzPct val="100000"/>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The bedded area for group-housed calves must be large enough to allow all calves to rest comfortably at the same time.</a:t>
            </a:r>
          </a:p>
          <a:p>
            <a:pPr marL="640080" lvl="5" indent="-342900" defTabSz="914400">
              <a:spcBef>
                <a:spcPts val="1200"/>
              </a:spcBef>
              <a:spcAft>
                <a:spcPts val="600"/>
              </a:spcAft>
              <a:buClr>
                <a:srgbClr val="FFC000"/>
              </a:buClr>
              <a:buSzPct val="100000"/>
              <a:buFont typeface="Wingdings" panose="05000000000000000000" pitchFamily="2" charset="2"/>
              <a:buChar char="Ø"/>
              <a:defRPr/>
            </a:pPr>
            <a:r>
              <a:rPr lang="en-US" sz="2400" b="1" dirty="0">
                <a:latin typeface="Calibri" panose="020F0502020204030204" pitchFamily="34" charset="0"/>
                <a:ea typeface="Calibri" panose="020F0502020204030204" pitchFamily="34" charset="0"/>
                <a:cs typeface="Calibri" panose="020F0502020204030204" pitchFamily="34" charset="0"/>
              </a:rPr>
              <a:t>Where tethering of calves is permitted, the tether must include a collar.</a:t>
            </a:r>
          </a:p>
        </p:txBody>
      </p:sp>
    </p:spTree>
    <p:extLst>
      <p:ext uri="{BB962C8B-B14F-4D97-AF65-F5344CB8AC3E}">
        <p14:creationId xmlns:p14="http://schemas.microsoft.com/office/powerpoint/2010/main" val="764586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D0709C-838F-4A44-723E-BED35A9ADFCB}"/>
              </a:ext>
            </a:extLst>
          </p:cNvPr>
          <p:cNvSpPr/>
          <p:nvPr/>
        </p:nvSpPr>
        <p:spPr>
          <a:xfrm>
            <a:off x="0" y="4896851"/>
            <a:ext cx="12192000" cy="1898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lnSpc>
                <a:spcPct val="100000"/>
              </a:lnSpc>
            </a:pPr>
            <a:r>
              <a:rPr lang="en-CA" sz="3200" dirty="0"/>
              <a:t>2.2.1 Housing Systems – Calves (Pre-Weaning)</a:t>
            </a:r>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1136243" y="1416649"/>
            <a:ext cx="10708693" cy="41193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marR="0" lvl="4" indent="-342900" algn="l"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r>
              <a:rPr lang="en-US" sz="2400" b="1" dirty="0">
                <a:latin typeface="Calibri" panose="020F0502020204030204" pitchFamily="34" charset="0"/>
                <a:ea typeface="Calibri" panose="020F0502020204030204" pitchFamily="34" charset="0"/>
                <a:cs typeface="Calibri" panose="020F0502020204030204" pitchFamily="34" charset="0"/>
              </a:rPr>
              <a:t>For indoor calf housing:</a:t>
            </a:r>
          </a:p>
          <a:p>
            <a:pPr marL="640080" lvl="5" indent="-342900" defTabSz="914400">
              <a:spcBef>
                <a:spcPts val="600"/>
              </a:spcBef>
              <a:spcAft>
                <a:spcPts val="600"/>
              </a:spcAft>
              <a:buClr>
                <a:srgbClr val="FFC000"/>
              </a:buClr>
              <a:buSzPct val="100000"/>
              <a:buFont typeface="Wingdings" panose="05000000000000000000" pitchFamily="2" charset="2"/>
              <a:buChar char="Ø"/>
              <a:defRPr/>
            </a:pPr>
            <a:r>
              <a:rPr lang="en-US" sz="2400" b="1" dirty="0">
                <a:latin typeface="Calibri" panose="020F0502020204030204" pitchFamily="34" charset="0"/>
                <a:ea typeface="Calibri" panose="020F0502020204030204" pitchFamily="34" charset="0"/>
                <a:cs typeface="Calibri" panose="020F0502020204030204" pitchFamily="34" charset="0"/>
              </a:rPr>
              <a:t>Calves must not be tethered as part of normal indoor housing.</a:t>
            </a:r>
          </a:p>
          <a:p>
            <a:pPr marL="640080" lvl="5" indent="-342900" defTabSz="914400">
              <a:spcBef>
                <a:spcPts val="600"/>
              </a:spcBef>
              <a:spcAft>
                <a:spcPts val="600"/>
              </a:spcAft>
              <a:buClr>
                <a:srgbClr val="FFC000"/>
              </a:buClr>
              <a:buSzPct val="100000"/>
              <a:buFont typeface="Wingdings" panose="05000000000000000000" pitchFamily="2" charset="2"/>
              <a:buChar char="Ø"/>
              <a:defRPr/>
            </a:pPr>
            <a:r>
              <a:rPr lang="en-US" sz="2400" b="1" dirty="0">
                <a:latin typeface="Calibri" panose="020F0502020204030204" pitchFamily="34" charset="0"/>
                <a:ea typeface="Calibri" panose="020F0502020204030204" pitchFamily="34" charset="0"/>
                <a:cs typeface="Calibri" panose="020F0502020204030204" pitchFamily="34" charset="0"/>
              </a:rPr>
              <a:t>Producers raising calves individually must develop a plan to transition to pair/group housing methods, in consultation with a veterinarian or other qualified advisor. </a:t>
            </a:r>
          </a:p>
          <a:p>
            <a:pPr marL="640080" lvl="5" indent="-342900" defTabSz="914400">
              <a:spcBef>
                <a:spcPts val="600"/>
              </a:spcBef>
              <a:spcAft>
                <a:spcPts val="600"/>
              </a:spcAft>
              <a:buClr>
                <a:srgbClr val="FFC000"/>
              </a:buClr>
              <a:buSzPct val="100000"/>
              <a:buFont typeface="Wingdings" panose="05000000000000000000" pitchFamily="2" charset="2"/>
              <a:buChar char="Ø"/>
              <a:defRPr/>
            </a:pPr>
            <a:r>
              <a:rPr lang="en-US" sz="2400" b="1" dirty="0">
                <a:latin typeface="Calibri" panose="020F0502020204030204" pitchFamily="34" charset="0"/>
                <a:ea typeface="Calibri" panose="020F0502020204030204" pitchFamily="34" charset="0"/>
                <a:cs typeface="Calibri" panose="020F0502020204030204" pitchFamily="34" charset="0"/>
              </a:rPr>
              <a:t>Effective April 1, 2031, calves that are healthy, thriving, and compatible, must be housed in pairs or groups by 4 weeks of age.</a:t>
            </a:r>
            <a:r>
              <a:rPr lang="en-US" sz="2400" b="1" baseline="30000" dirty="0">
                <a:latin typeface="Calibri" panose="020F0502020204030204" pitchFamily="34" charset="0"/>
                <a:ea typeface="Calibri" panose="020F0502020204030204" pitchFamily="34" charset="0"/>
                <a:cs typeface="Calibri" panose="020F0502020204030204" pitchFamily="34" charset="0"/>
              </a:rPr>
              <a:t>1 </a:t>
            </a:r>
          </a:p>
          <a:p>
            <a:pPr marL="982980" lvl="6" indent="-342900" defTabSz="914400">
              <a:spcBef>
                <a:spcPts val="0"/>
              </a:spcBef>
              <a:spcAft>
                <a:spcPts val="600"/>
              </a:spcAft>
              <a:buClr>
                <a:srgbClr val="FFC000"/>
              </a:buClr>
              <a:buSzPct val="100000"/>
              <a:buFont typeface="Wingdings" panose="05000000000000000000" pitchFamily="2" charset="2"/>
              <a:buChar char="Ø"/>
              <a:defRPr/>
            </a:pPr>
            <a:r>
              <a:rPr lang="en-US" sz="2400" i="1" dirty="0">
                <a:latin typeface="Calibri" panose="020F0502020204030204" pitchFamily="34" charset="0"/>
                <a:ea typeface="Calibri" panose="020F0502020204030204" pitchFamily="34" charset="0"/>
                <a:cs typeface="Calibri" panose="020F0502020204030204" pitchFamily="34" charset="0"/>
              </a:rPr>
              <a:t>(Note: PCP Draft Requirement was effective Jan 1, 2033, by 2-4 weeks – both indoor and outdoor)</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3D5A6DF-0CB7-EB34-6E52-9D396B5E03E2}"/>
              </a:ext>
            </a:extLst>
          </p:cNvPr>
          <p:cNvSpPr txBox="1">
            <a:spLocks/>
          </p:cNvSpPr>
          <p:nvPr/>
        </p:nvSpPr>
        <p:spPr bwMode="auto">
          <a:xfrm>
            <a:off x="1385625" y="5465715"/>
            <a:ext cx="10708693" cy="1026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lnSpcReduction="10000"/>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4" indent="0" algn="l" defTabSz="914400" rtl="0" eaLnBrk="1" fontAlgn="auto" latinLnBrk="0" hangingPunct="1">
              <a:lnSpc>
                <a:spcPct val="100000"/>
              </a:lnSpc>
              <a:spcBef>
                <a:spcPts val="0"/>
              </a:spcBef>
              <a:spcAft>
                <a:spcPts val="600"/>
              </a:spcAft>
              <a:buClr>
                <a:srgbClr val="FFC000"/>
              </a:buClr>
              <a:buSzPct val="100000"/>
              <a:buNone/>
              <a:tabLst/>
              <a:defRPr/>
            </a:pPr>
            <a:r>
              <a:rPr lang="en-US" sz="1600" b="1" baseline="30000" dirty="0">
                <a:latin typeface="Calibri" panose="020F0502020204030204" pitchFamily="34" charset="0"/>
                <a:ea typeface="Calibri" panose="020F0502020204030204" pitchFamily="34" charset="0"/>
                <a:cs typeface="Calibri" panose="020F0502020204030204" pitchFamily="34" charset="0"/>
              </a:rPr>
              <a:t>1 </a:t>
            </a:r>
            <a:r>
              <a:rPr lang="en-US" sz="1600" b="1" dirty="0">
                <a:latin typeface="Calibri" panose="020F0502020204030204" pitchFamily="34" charset="0"/>
                <a:ea typeface="Calibri" panose="020F0502020204030204" pitchFamily="34" charset="0"/>
                <a:cs typeface="Calibri" panose="020F0502020204030204" pitchFamily="34" charset="0"/>
              </a:rPr>
              <a:t>Movement into pairs/groups may need to be delayed for individual calves that are not healthy and thriving. Once moved into pairs/groups, individual calves may need to be singly housed temporarily if they have a health condition that would improve with separation. Movement into pairs/groups may also need to be delayed to ensure there are sufficient number of calves that are compatible as to their age, size, and drinking speed. </a:t>
            </a:r>
          </a:p>
        </p:txBody>
      </p:sp>
    </p:spTree>
    <p:extLst>
      <p:ext uri="{BB962C8B-B14F-4D97-AF65-F5344CB8AC3E}">
        <p14:creationId xmlns:p14="http://schemas.microsoft.com/office/powerpoint/2010/main" val="3037646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CA" sz="3200" dirty="0"/>
              <a:t>2.2.1 Housing Systems – Calves (Pre-Weaning) Continued</a:t>
            </a:r>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1136243" y="1416650"/>
            <a:ext cx="10708693" cy="509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marR="0" lvl="4" indent="-342900" algn="l"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r>
              <a:rPr lang="en-US" sz="2400" b="1" dirty="0">
                <a:latin typeface="Calibri" panose="020F0502020204030204" pitchFamily="34" charset="0"/>
                <a:ea typeface="Calibri" panose="020F0502020204030204" pitchFamily="34" charset="0"/>
                <a:cs typeface="Calibri" panose="020F0502020204030204" pitchFamily="34" charset="0"/>
              </a:rPr>
              <a:t>Hutches and other outdoor housing:</a:t>
            </a:r>
          </a:p>
          <a:p>
            <a:pPr marL="640080" lvl="5" indent="-342900" defTabSz="914400">
              <a:spcBef>
                <a:spcPts val="1200"/>
              </a:spcBef>
              <a:spcAft>
                <a:spcPts val="600"/>
              </a:spcAft>
              <a:buClr>
                <a:srgbClr val="FFC000"/>
              </a:buClr>
              <a:buSzPct val="100000"/>
              <a:buFont typeface="Wingdings" panose="05000000000000000000" pitchFamily="2" charset="2"/>
              <a:buChar char="Ø"/>
              <a:defRPr/>
            </a:pPr>
            <a:r>
              <a:rPr lang="en-US" sz="2400" b="1" dirty="0">
                <a:latin typeface="Calibri" panose="020F0502020204030204" pitchFamily="34" charset="0"/>
                <a:ea typeface="Calibri" panose="020F0502020204030204" pitchFamily="34" charset="0"/>
                <a:cs typeface="Calibri" panose="020F0502020204030204" pitchFamily="34" charset="0"/>
              </a:rPr>
              <a:t>Calves housed outdoors, including in hutches, must have physical contact with another calf unless they need to be separated for health reasons or they need to be protected from inclement weather. </a:t>
            </a:r>
          </a:p>
          <a:p>
            <a:pPr marL="640080" lvl="5" indent="-342900" defTabSz="914400">
              <a:spcBef>
                <a:spcPts val="1200"/>
              </a:spcBef>
              <a:spcAft>
                <a:spcPts val="600"/>
              </a:spcAft>
              <a:buClr>
                <a:srgbClr val="FFC000"/>
              </a:buClr>
              <a:buSzPct val="100000"/>
              <a:buFont typeface="Wingdings" panose="05000000000000000000" pitchFamily="2" charset="2"/>
              <a:buChar char="Ø"/>
              <a:defRPr/>
            </a:pPr>
            <a:r>
              <a:rPr lang="en-US" sz="2400" b="1" dirty="0">
                <a:latin typeface="Calibri" panose="020F0502020204030204" pitchFamily="34" charset="0"/>
                <a:ea typeface="Calibri" panose="020F0502020204030204" pitchFamily="34" charset="0"/>
                <a:cs typeface="Calibri" panose="020F0502020204030204" pitchFamily="34" charset="0"/>
              </a:rPr>
              <a:t>Calves may be tethered only if housed in hutches that provide access to an area outside the hutch. </a:t>
            </a:r>
          </a:p>
          <a:p>
            <a:pPr marL="982980" lvl="6" indent="-342900" defTabSz="914400">
              <a:spcBef>
                <a:spcPts val="0"/>
              </a:spcBef>
              <a:spcAft>
                <a:spcPts val="600"/>
              </a:spcAft>
              <a:buClr>
                <a:srgbClr val="FFC000"/>
              </a:buClr>
              <a:buSzPct val="100000"/>
              <a:buFont typeface="Wingdings" panose="05000000000000000000" pitchFamily="2" charset="2"/>
              <a:buChar char="Ø"/>
              <a:defRPr/>
            </a:pPr>
            <a:r>
              <a:rPr lang="en-US" sz="2400" i="1" dirty="0">
                <a:latin typeface="Calibri" panose="020F0502020204030204" pitchFamily="34" charset="0"/>
                <a:ea typeface="Calibri" panose="020F0502020204030204" pitchFamily="34" charset="0"/>
                <a:cs typeface="Calibri" panose="020F0502020204030204" pitchFamily="34" charset="0"/>
              </a:rPr>
              <a:t>(Note: PCP Draft Requirement was effective Jan 1, 2029 and did not allow calves to be tethered and must have access to area outside. Committee made changes to account for concerns raised in PCP)</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pic>
        <p:nvPicPr>
          <p:cNvPr id="3" name="Image 4" descr="Une image contenant vache, herbe, debout, terrain&#10;&#10;Description générée automatiquement">
            <a:extLst>
              <a:ext uri="{FF2B5EF4-FFF2-40B4-BE49-F238E27FC236}">
                <a16:creationId xmlns:a16="http://schemas.microsoft.com/office/drawing/2014/main" id="{286BE296-A592-E8F6-8D64-CC30A3E0D5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8704" y="5012547"/>
            <a:ext cx="2254908" cy="1497111"/>
          </a:xfrm>
          <a:prstGeom prst="rect">
            <a:avLst/>
          </a:prstGeom>
        </p:spPr>
      </p:pic>
      <p:sp>
        <p:nvSpPr>
          <p:cNvPr id="4" name="ZoneTexte 7">
            <a:extLst>
              <a:ext uri="{FF2B5EF4-FFF2-40B4-BE49-F238E27FC236}">
                <a16:creationId xmlns:a16="http://schemas.microsoft.com/office/drawing/2014/main" id="{4704A149-EDB2-820E-3ADB-86EA92B5AB1A}"/>
              </a:ext>
            </a:extLst>
          </p:cNvPr>
          <p:cNvSpPr txBox="1"/>
          <p:nvPr/>
        </p:nvSpPr>
        <p:spPr>
          <a:xfrm>
            <a:off x="8230475" y="6519604"/>
            <a:ext cx="4319428" cy="276999"/>
          </a:xfrm>
          <a:prstGeom prst="rect">
            <a:avLst/>
          </a:prstGeom>
          <a:noFill/>
        </p:spPr>
        <p:txBody>
          <a:bodyPr wrap="square" rtlCol="0">
            <a:spAutoFit/>
          </a:bodyPr>
          <a:lstStyle/>
          <a:p>
            <a:r>
              <a:rPr lang="fr-CA" sz="1200" dirty="0"/>
              <a:t>Nolan Agricultural and </a:t>
            </a:r>
            <a:r>
              <a:rPr lang="fr-CA" sz="1200" dirty="0" err="1"/>
              <a:t>Livestock</a:t>
            </a:r>
            <a:r>
              <a:rPr lang="fr-CA" sz="1200" dirty="0"/>
              <a:t> Group</a:t>
            </a:r>
          </a:p>
        </p:txBody>
      </p:sp>
    </p:spTree>
    <p:extLst>
      <p:ext uri="{BB962C8B-B14F-4D97-AF65-F5344CB8AC3E}">
        <p14:creationId xmlns:p14="http://schemas.microsoft.com/office/powerpoint/2010/main" val="1411885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CA" sz="3200" dirty="0"/>
              <a:t>2.2.2 Housing Systems – Heifers</a:t>
            </a:r>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1136243" y="1416650"/>
            <a:ext cx="10708693" cy="509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marR="0" lvl="4" indent="-342900" algn="l"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r>
              <a:rPr lang="en-US" sz="2400" dirty="0">
                <a:latin typeface="Calibri" panose="020F0502020204030204" pitchFamily="34" charset="0"/>
                <a:ea typeface="Calibri" panose="020F0502020204030204" pitchFamily="34" charset="0"/>
                <a:cs typeface="Calibri" panose="020F0502020204030204" pitchFamily="34" charset="0"/>
              </a:rPr>
              <a:t>Housing must allow </a:t>
            </a:r>
            <a:r>
              <a:rPr lang="en-US" sz="2400" b="1" dirty="0">
                <a:latin typeface="Calibri" panose="020F0502020204030204" pitchFamily="34" charset="0"/>
                <a:ea typeface="Calibri" panose="020F0502020204030204" pitchFamily="34" charset="0"/>
                <a:cs typeface="Calibri" panose="020F0502020204030204" pitchFamily="34" charset="0"/>
              </a:rPr>
              <a:t>heifers</a:t>
            </a:r>
            <a:r>
              <a:rPr lang="en-US" sz="2400" dirty="0">
                <a:latin typeface="Calibri" panose="020F0502020204030204" pitchFamily="34" charset="0"/>
                <a:ea typeface="Calibri" panose="020F0502020204030204" pitchFamily="34" charset="0"/>
                <a:cs typeface="Calibri" panose="020F0502020204030204" pitchFamily="34" charset="0"/>
              </a:rPr>
              <a:t> to easily stand up, lie down, adopt normal resting postures, </a:t>
            </a:r>
            <a:r>
              <a:rPr lang="en-US" sz="2400" b="1" dirty="0">
                <a:latin typeface="Calibri" panose="020F0502020204030204" pitchFamily="34" charset="0"/>
                <a:ea typeface="Calibri" panose="020F0502020204030204" pitchFamily="34" charset="0"/>
                <a:cs typeface="Calibri" panose="020F0502020204030204" pitchFamily="34" charset="0"/>
              </a:rPr>
              <a:t>groom themselves</a:t>
            </a:r>
            <a:r>
              <a:rPr lang="en-US" sz="2400" dirty="0">
                <a:latin typeface="Calibri" panose="020F0502020204030204" pitchFamily="34" charset="0"/>
                <a:ea typeface="Calibri" panose="020F0502020204030204" pitchFamily="34" charset="0"/>
                <a:cs typeface="Calibri" panose="020F0502020204030204" pitchFamily="34" charset="0"/>
              </a:rPr>
              <a:t>, and have visual </a:t>
            </a:r>
            <a:r>
              <a:rPr lang="en-US" sz="2400" b="1" dirty="0">
                <a:latin typeface="Calibri" panose="020F0502020204030204" pitchFamily="34" charset="0"/>
                <a:ea typeface="Calibri" panose="020F0502020204030204" pitchFamily="34" charset="0"/>
                <a:cs typeface="Calibri" panose="020F0502020204030204" pitchFamily="34" charset="0"/>
              </a:rPr>
              <a:t>and physical </a:t>
            </a:r>
            <a:r>
              <a:rPr lang="en-US" sz="2400" dirty="0">
                <a:latin typeface="Calibri" panose="020F0502020204030204" pitchFamily="34" charset="0"/>
                <a:ea typeface="Calibri" panose="020F0502020204030204" pitchFamily="34" charset="0"/>
                <a:cs typeface="Calibri" panose="020F0502020204030204" pitchFamily="34" charset="0"/>
              </a:rPr>
              <a:t>contact with other cattle. </a:t>
            </a:r>
          </a:p>
          <a:p>
            <a:pPr marL="297180" lvl="5" indent="0" defTabSz="914400">
              <a:spcBef>
                <a:spcPts val="0"/>
              </a:spcBef>
              <a:spcAft>
                <a:spcPts val="600"/>
              </a:spcAft>
              <a:buClr>
                <a:srgbClr val="FFC000"/>
              </a:buClr>
              <a:buSzPct val="100000"/>
              <a:buNone/>
              <a:defRPr/>
            </a:pPr>
            <a:br>
              <a:rPr lang="en-US" sz="2400" i="1" dirty="0">
                <a:latin typeface="Calibri" panose="020F0502020204030204" pitchFamily="34" charset="0"/>
                <a:ea typeface="Calibri" panose="020F0502020204030204" pitchFamily="34" charset="0"/>
                <a:cs typeface="Calibri" panose="020F0502020204030204" pitchFamily="34" charset="0"/>
              </a:rPr>
            </a:br>
            <a:r>
              <a:rPr lang="en-US" sz="2400" i="1" dirty="0">
                <a:latin typeface="Calibri" panose="020F0502020204030204" pitchFamily="34" charset="0"/>
                <a:ea typeface="Calibri" panose="020F0502020204030204" pitchFamily="34" charset="0"/>
                <a:cs typeface="Calibri" panose="020F0502020204030204" pitchFamily="34" charset="0"/>
              </a:rPr>
              <a:t>Note: Previous Code had a general Requirement for all cattle, this Requirement specifies heifers and adds outcomes for heifer welfare</a:t>
            </a:r>
          </a:p>
        </p:txBody>
      </p:sp>
      <p:sp>
        <p:nvSpPr>
          <p:cNvPr id="4" name="ZoneTexte 9">
            <a:extLst>
              <a:ext uri="{FF2B5EF4-FFF2-40B4-BE49-F238E27FC236}">
                <a16:creationId xmlns:a16="http://schemas.microsoft.com/office/drawing/2014/main" id="{9EBBE7A3-0D18-63E4-B218-60539B149759}"/>
              </a:ext>
            </a:extLst>
          </p:cNvPr>
          <p:cNvSpPr txBox="1"/>
          <p:nvPr/>
        </p:nvSpPr>
        <p:spPr>
          <a:xfrm>
            <a:off x="7008685" y="6201881"/>
            <a:ext cx="2569029" cy="307777"/>
          </a:xfrm>
          <a:prstGeom prst="rect">
            <a:avLst/>
          </a:prstGeom>
          <a:noFill/>
        </p:spPr>
        <p:txBody>
          <a:bodyPr wrap="square" rtlCol="0">
            <a:spAutoFit/>
          </a:bodyPr>
          <a:lstStyle/>
          <a:p>
            <a:r>
              <a:rPr lang="fr-CA" sz="1400" dirty="0">
                <a:solidFill>
                  <a:schemeClr val="bg1"/>
                </a:solidFill>
              </a:rPr>
              <a:t>OMAFRA</a:t>
            </a:r>
          </a:p>
        </p:txBody>
      </p:sp>
      <p:pic>
        <p:nvPicPr>
          <p:cNvPr id="7" name="Picture 6" descr="A cow with a tag on its ear&#10;&#10;Description automatically generated with low confidence">
            <a:extLst>
              <a:ext uri="{FF2B5EF4-FFF2-40B4-BE49-F238E27FC236}">
                <a16:creationId xmlns:a16="http://schemas.microsoft.com/office/drawing/2014/main" id="{0743993D-81E0-0133-288A-DDA67F9C25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5208" y="3884713"/>
            <a:ext cx="2440549" cy="24710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4781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CA" sz="3200" dirty="0"/>
              <a:t>2.2.3 Housing Systems – Lactating and Dry Cows</a:t>
            </a:r>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1136244" y="1416650"/>
            <a:ext cx="10515600" cy="509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marR="0" lvl="4" indent="-342900" algn="l"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r>
              <a:rPr lang="en-US" sz="2400" b="1" dirty="0">
                <a:latin typeface="Calibri" panose="020F0502020204030204" pitchFamily="34" charset="0"/>
                <a:ea typeface="Calibri" panose="020F0502020204030204" pitchFamily="34" charset="0"/>
                <a:cs typeface="Calibri" panose="020F0502020204030204" pitchFamily="34" charset="0"/>
              </a:rPr>
              <a:t>Effective April 1, 2027, cows must not be tethered continuously throughout their entire production cycle (calving to calving)—they must be provided sufficient regular opportunity for freedom of movement to promote good welfare. </a:t>
            </a:r>
          </a:p>
          <a:p>
            <a:pPr marL="297180" lvl="5" indent="0" defTabSz="914400">
              <a:spcBef>
                <a:spcPts val="0"/>
              </a:spcBef>
              <a:spcAft>
                <a:spcPts val="600"/>
              </a:spcAft>
              <a:buClr>
                <a:srgbClr val="FFC000"/>
              </a:buClr>
              <a:buSzPct val="100000"/>
              <a:buNone/>
              <a:defRPr/>
            </a:pPr>
            <a:br>
              <a:rPr lang="en-US" sz="2400" i="1" dirty="0">
                <a:latin typeface="Calibri" panose="020F0502020204030204" pitchFamily="34" charset="0"/>
                <a:ea typeface="Calibri" panose="020F0502020204030204" pitchFamily="34" charset="0"/>
                <a:cs typeface="Calibri" panose="020F0502020204030204" pitchFamily="34" charset="0"/>
              </a:rPr>
            </a:br>
            <a:r>
              <a:rPr lang="en-US" sz="2400" i="1" dirty="0">
                <a:latin typeface="Calibri" panose="020F0502020204030204" pitchFamily="34" charset="0"/>
                <a:ea typeface="Calibri" panose="020F0502020204030204" pitchFamily="34" charset="0"/>
                <a:cs typeface="Calibri" panose="020F0502020204030204" pitchFamily="34" charset="0"/>
              </a:rPr>
              <a:t>Note: The committee simplified the Requirement proposed in the PCP Draft</a:t>
            </a:r>
            <a:br>
              <a:rPr lang="en-US" sz="2400" i="1" dirty="0">
                <a:latin typeface="Calibri" panose="020F0502020204030204" pitchFamily="34" charset="0"/>
                <a:ea typeface="Calibri" panose="020F0502020204030204" pitchFamily="34" charset="0"/>
                <a:cs typeface="Calibri" panose="020F0502020204030204" pitchFamily="34" charset="0"/>
              </a:rPr>
            </a:b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342900" marR="0" lvl="4" indent="-342900" algn="l"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r>
              <a:rPr lang="en-US" sz="2400" b="1" dirty="0">
                <a:latin typeface="Calibri" panose="020F0502020204030204" pitchFamily="34" charset="0"/>
                <a:ea typeface="Calibri" panose="020F0502020204030204" pitchFamily="34" charset="0"/>
                <a:cs typeface="Calibri" panose="020F0502020204030204" pitchFamily="34" charset="0"/>
              </a:rPr>
              <a:t>Newly built barns must allow daily, untethered freedom of movement and social interactions year-round. </a:t>
            </a:r>
          </a:p>
        </p:txBody>
      </p:sp>
    </p:spTree>
    <p:extLst>
      <p:ext uri="{BB962C8B-B14F-4D97-AF65-F5344CB8AC3E}">
        <p14:creationId xmlns:p14="http://schemas.microsoft.com/office/powerpoint/2010/main" val="1873770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A4B80-FD1A-4CD2-AFFC-FD00EFA059B1}"/>
              </a:ext>
            </a:extLst>
          </p:cNvPr>
          <p:cNvSpPr>
            <a:spLocks noGrp="1"/>
          </p:cNvSpPr>
          <p:nvPr>
            <p:ph type="title"/>
          </p:nvPr>
        </p:nvSpPr>
        <p:spPr/>
        <p:txBody>
          <a:bodyPr/>
          <a:lstStyle/>
          <a:p>
            <a:r>
              <a:rPr lang="en-CA" dirty="0"/>
              <a:t>Introduction</a:t>
            </a:r>
          </a:p>
        </p:txBody>
      </p:sp>
      <p:sp>
        <p:nvSpPr>
          <p:cNvPr id="3" name="Content Placeholder 2">
            <a:extLst>
              <a:ext uri="{FF2B5EF4-FFF2-40B4-BE49-F238E27FC236}">
                <a16:creationId xmlns:a16="http://schemas.microsoft.com/office/drawing/2014/main" id="{096F0F4D-D9E0-4B16-93D9-89A0059D3FCB}"/>
              </a:ext>
            </a:extLst>
          </p:cNvPr>
          <p:cNvSpPr>
            <a:spLocks noGrp="1"/>
          </p:cNvSpPr>
          <p:nvPr>
            <p:ph type="body" sz="quarter" idx="13"/>
          </p:nvPr>
        </p:nvSpPr>
        <p:spPr>
          <a:xfrm>
            <a:off x="746125" y="1958975"/>
            <a:ext cx="10861675" cy="3917843"/>
          </a:xfrm>
        </p:spPr>
        <p:txBody>
          <a:bodyPr>
            <a:normAutofit/>
          </a:bodyPr>
          <a:lstStyle/>
          <a:p>
            <a:pPr>
              <a:spcBef>
                <a:spcPts val="900"/>
              </a:spcBef>
              <a:spcAft>
                <a:spcPts val="900"/>
              </a:spcAft>
            </a:pPr>
            <a:r>
              <a:rPr lang="en-CA" dirty="0"/>
              <a:t>Code of Practice revision process</a:t>
            </a:r>
          </a:p>
          <a:p>
            <a:pPr>
              <a:spcBef>
                <a:spcPts val="900"/>
              </a:spcBef>
              <a:spcAft>
                <a:spcPts val="900"/>
              </a:spcAft>
            </a:pPr>
            <a:r>
              <a:rPr lang="en-CA" dirty="0"/>
              <a:t>Overview of the new requirements</a:t>
            </a:r>
          </a:p>
          <a:p>
            <a:pPr>
              <a:spcBef>
                <a:spcPts val="900"/>
              </a:spcBef>
              <a:spcAft>
                <a:spcPts val="900"/>
              </a:spcAft>
            </a:pPr>
            <a:r>
              <a:rPr lang="en-CA" dirty="0"/>
              <a:t>Outline implementation process planned</a:t>
            </a:r>
          </a:p>
        </p:txBody>
      </p:sp>
      <p:pic>
        <p:nvPicPr>
          <p:cNvPr id="1026" name="Picture 2" descr="Dairy Cattle - Codes of Practice for the care and handling of Dairy Cattle">
            <a:extLst>
              <a:ext uri="{FF2B5EF4-FFF2-40B4-BE49-F238E27FC236}">
                <a16:creationId xmlns:a16="http://schemas.microsoft.com/office/drawing/2014/main" id="{FBEEE710-BD16-D903-FA6D-B9C8AF2C17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5219" y="1027906"/>
            <a:ext cx="3028167" cy="39178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549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7032"/>
            <a:ext cx="10515600" cy="1325563"/>
          </a:xfrm>
        </p:spPr>
        <p:txBody>
          <a:bodyPr/>
          <a:lstStyle/>
          <a:p>
            <a:pPr algn="ctr">
              <a:lnSpc>
                <a:spcPct val="100000"/>
              </a:lnSpc>
            </a:pPr>
            <a:r>
              <a:rPr lang="en-US" sz="3200" dirty="0"/>
              <a:t>2.3.1 Facilities for Special Needs - Calving Areas</a:t>
            </a:r>
            <a:endParaRPr lang="en-CA" sz="3200" dirty="0"/>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581186" y="1686667"/>
            <a:ext cx="10708693" cy="509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marR="0" lvl="4" indent="-342900" algn="l"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r>
              <a:rPr lang="en-US" sz="2400" b="1" dirty="0">
                <a:latin typeface="Calibri" panose="020F0502020204030204" pitchFamily="34" charset="0"/>
                <a:ea typeface="Calibri" panose="020F0502020204030204" pitchFamily="34" charset="0"/>
                <a:cs typeface="Calibri" panose="020F0502020204030204" pitchFamily="34" charset="0"/>
              </a:rPr>
              <a:t>Calving areas, whether for group or individual calving, must provide the cow and calf an area that is clean, safe, separated from the lactating herd, and that provides enough space for the cow to be assisted.</a:t>
            </a:r>
            <a:r>
              <a:rPr lang="en-US" sz="2400" dirty="0">
                <a:latin typeface="Calibri" panose="020F0502020204030204" pitchFamily="34" charset="0"/>
                <a:ea typeface="Calibri" panose="020F0502020204030204" pitchFamily="34" charset="0"/>
                <a:cs typeface="Calibri" panose="020F0502020204030204" pitchFamily="34" charset="0"/>
              </a:rPr>
              <a:t> </a:t>
            </a:r>
          </a:p>
          <a:p>
            <a:pPr marL="342900" marR="0" lvl="4" indent="-342900" algn="l" defTabSz="914400" rtl="0" eaLnBrk="1" fontAlgn="auto" latinLnBrk="0" hangingPunct="1">
              <a:lnSpc>
                <a:spcPct val="100000"/>
              </a:lnSpc>
              <a:spcBef>
                <a:spcPts val="1200"/>
              </a:spcBef>
              <a:spcAft>
                <a:spcPts val="600"/>
              </a:spcAft>
              <a:buClr>
                <a:srgbClr val="FFC000"/>
              </a:buClr>
              <a:buSzPct val="100000"/>
              <a:buFont typeface="Wingdings" panose="05000000000000000000" pitchFamily="2" charset="2"/>
              <a:buChar char="Ø"/>
              <a:tabLst/>
              <a:defRPr/>
            </a:pPr>
            <a:r>
              <a:rPr lang="en-US" sz="2400" b="1" dirty="0">
                <a:latin typeface="Calibri" panose="020F0502020204030204" pitchFamily="34" charset="0"/>
                <a:ea typeface="Calibri" panose="020F0502020204030204" pitchFamily="34" charset="0"/>
                <a:cs typeface="Calibri" panose="020F0502020204030204" pitchFamily="34" charset="0"/>
              </a:rPr>
              <a:t>Effective April 1, 2029, cattle on all farms must calve in loose housed maternity pens, yards, or pastures that permit them to turn around. </a:t>
            </a:r>
          </a:p>
          <a:p>
            <a:pPr marL="297180" lvl="5" indent="0" defTabSz="914400">
              <a:spcBef>
                <a:spcPts val="0"/>
              </a:spcBef>
              <a:spcAft>
                <a:spcPts val="600"/>
              </a:spcAft>
              <a:buClr>
                <a:srgbClr val="FFC000"/>
              </a:buClr>
              <a:buSzPct val="100000"/>
              <a:buNone/>
              <a:defRPr/>
            </a:pPr>
            <a:r>
              <a:rPr lang="en-US" sz="2400" i="1" dirty="0">
                <a:latin typeface="Calibri" panose="020F0502020204030204" pitchFamily="34" charset="0"/>
                <a:ea typeface="Calibri" panose="020F0502020204030204" pitchFamily="34" charset="0"/>
                <a:cs typeface="Calibri" panose="020F0502020204030204" pitchFamily="34" charset="0"/>
              </a:rPr>
              <a:t>Note: PCP Draft Requirement was effective Jan 1, 2028</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342900" marR="0" lvl="4" indent="-342900" algn="l" defTabSz="914400" rtl="0" eaLnBrk="1" fontAlgn="auto" latinLnBrk="0" hangingPunct="1">
              <a:lnSpc>
                <a:spcPct val="100000"/>
              </a:lnSpc>
              <a:spcBef>
                <a:spcPts val="1200"/>
              </a:spcBef>
              <a:spcAft>
                <a:spcPts val="600"/>
              </a:spcAft>
              <a:buClr>
                <a:srgbClr val="FFC000"/>
              </a:buClr>
              <a:buSzPct val="100000"/>
              <a:buFont typeface="Wingdings" panose="05000000000000000000" pitchFamily="2" charset="2"/>
              <a:buChar char="Ø"/>
              <a:tabLst/>
              <a:defRPr/>
            </a:pPr>
            <a:r>
              <a:rPr lang="en-US" sz="2400" b="1" dirty="0">
                <a:latin typeface="Calibri" panose="020F0502020204030204" pitchFamily="34" charset="0"/>
                <a:ea typeface="Calibri" panose="020F0502020204030204" pitchFamily="34" charset="0"/>
                <a:cs typeface="Calibri" panose="020F0502020204030204" pitchFamily="34" charset="0"/>
              </a:rPr>
              <a:t>Newly built barns must allow cows to calve in loose housed maternity pens, yards, or pasture that permits them to turn around. </a:t>
            </a:r>
          </a:p>
          <a:p>
            <a:pPr marL="342900" marR="0" lvl="4" indent="-342900" algn="l"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en-US" sz="2400" i="1" dirty="0">
                <a:latin typeface="Calibri" panose="020F0502020204030204" pitchFamily="34" charset="0"/>
                <a:ea typeface="Calibri" panose="020F0502020204030204" pitchFamily="34" charset="0"/>
                <a:cs typeface="Calibri" panose="020F0502020204030204" pitchFamily="34" charset="0"/>
              </a:rPr>
              <a:t>Note: This section in the 2009 Dairy Cattle Code did not have any Requirements</a:t>
            </a:r>
          </a:p>
          <a:p>
            <a:pPr marL="0" marR="0" lvl="4" indent="0" algn="l" defTabSz="914400" rtl="0" eaLnBrk="1" fontAlgn="auto" latinLnBrk="0" hangingPunct="1">
              <a:lnSpc>
                <a:spcPct val="100000"/>
              </a:lnSpc>
              <a:spcBef>
                <a:spcPts val="0"/>
              </a:spcBef>
              <a:spcAft>
                <a:spcPts val="600"/>
              </a:spcAft>
              <a:buClr>
                <a:srgbClr val="FFC000"/>
              </a:buClr>
              <a:buSzPct val="100000"/>
              <a:buNone/>
              <a:tabLst/>
              <a:defRPr/>
            </a:pP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pic>
        <p:nvPicPr>
          <p:cNvPr id="3" name="Image 7" descr="Une image contenant foin, herbe, vache, stylo&#10;&#10;Description générée automatiquement">
            <a:extLst>
              <a:ext uri="{FF2B5EF4-FFF2-40B4-BE49-F238E27FC236}">
                <a16:creationId xmlns:a16="http://schemas.microsoft.com/office/drawing/2014/main" id="{DD9917D8-4815-ED35-C078-2EFE0E1564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450" r="31548" b="-3"/>
          <a:stretch/>
        </p:blipFill>
        <p:spPr>
          <a:xfrm>
            <a:off x="10091050" y="0"/>
            <a:ext cx="1519764" cy="1682595"/>
          </a:xfrm>
          <a:prstGeom prst="rect">
            <a:avLst/>
          </a:prstGeom>
        </p:spPr>
      </p:pic>
      <p:sp>
        <p:nvSpPr>
          <p:cNvPr id="4" name="ZoneTexte 8">
            <a:extLst>
              <a:ext uri="{FF2B5EF4-FFF2-40B4-BE49-F238E27FC236}">
                <a16:creationId xmlns:a16="http://schemas.microsoft.com/office/drawing/2014/main" id="{5065CA45-FC37-45DD-6E5F-1E5B7FDF1975}"/>
              </a:ext>
            </a:extLst>
          </p:cNvPr>
          <p:cNvSpPr txBox="1"/>
          <p:nvPr/>
        </p:nvSpPr>
        <p:spPr>
          <a:xfrm>
            <a:off x="10757564" y="1376854"/>
            <a:ext cx="1385566" cy="307777"/>
          </a:xfrm>
          <a:prstGeom prst="rect">
            <a:avLst/>
          </a:prstGeom>
          <a:noFill/>
        </p:spPr>
        <p:txBody>
          <a:bodyPr wrap="square" rtlCol="0">
            <a:spAutoFit/>
          </a:bodyPr>
          <a:lstStyle/>
          <a:p>
            <a:r>
              <a:rPr lang="fr-CA" sz="1400" dirty="0" err="1">
                <a:solidFill>
                  <a:schemeClr val="bg1"/>
                </a:solidFill>
              </a:rPr>
              <a:t>Lactanet</a:t>
            </a:r>
            <a:endParaRPr lang="fr-CA" sz="1400" dirty="0">
              <a:solidFill>
                <a:schemeClr val="bg1"/>
              </a:solidFill>
            </a:endParaRPr>
          </a:p>
        </p:txBody>
      </p:sp>
    </p:spTree>
    <p:extLst>
      <p:ext uri="{BB962C8B-B14F-4D97-AF65-F5344CB8AC3E}">
        <p14:creationId xmlns:p14="http://schemas.microsoft.com/office/powerpoint/2010/main" val="2403825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sz="3200" dirty="0"/>
              <a:t>2.6 Space Allowances</a:t>
            </a:r>
            <a:endParaRPr lang="en-CA" sz="3200" dirty="0"/>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1136243" y="1416650"/>
            <a:ext cx="10217557" cy="509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marR="0" lvl="4" indent="-342900" algn="l"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r>
              <a:rPr lang="en-US" sz="2400" dirty="0">
                <a:latin typeface="Calibri" panose="020F0502020204030204" pitchFamily="34" charset="0"/>
                <a:ea typeface="Calibri" panose="020F0502020204030204" pitchFamily="34" charset="0"/>
                <a:cs typeface="Calibri" panose="020F0502020204030204" pitchFamily="34" charset="0"/>
              </a:rPr>
              <a:t>Stocking density must not exceed 1.2 cows per stall in free stall systems. </a:t>
            </a:r>
          </a:p>
          <a:p>
            <a:pPr marL="297180" lvl="5" indent="0" defTabSz="914400">
              <a:spcBef>
                <a:spcPts val="0"/>
              </a:spcBef>
              <a:spcAft>
                <a:spcPts val="600"/>
              </a:spcAft>
              <a:buClr>
                <a:srgbClr val="FFC000"/>
              </a:buClr>
              <a:buSzPct val="100000"/>
              <a:buNone/>
              <a:defRPr/>
            </a:pPr>
            <a:r>
              <a:rPr lang="en-US" sz="2400" i="1" dirty="0">
                <a:latin typeface="Calibri" panose="020F0502020204030204" pitchFamily="34" charset="0"/>
                <a:ea typeface="Calibri" panose="020F0502020204030204" pitchFamily="34" charset="0"/>
                <a:cs typeface="Calibri" panose="020F0502020204030204" pitchFamily="34" charset="0"/>
              </a:rPr>
              <a:t>Note: PCP Draft Requirement was 1.1 cows per stall. The committee changed back based on PCP feedback and included the effective dated Requirements below.</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marR="0" lvl="4" indent="-342900" algn="l" defTabSz="914400" rtl="0" eaLnBrk="1" fontAlgn="auto" latinLnBrk="0" hangingPunct="1">
              <a:lnSpc>
                <a:spcPct val="100000"/>
              </a:lnSpc>
              <a:spcBef>
                <a:spcPts val="1200"/>
              </a:spcBef>
              <a:spcAft>
                <a:spcPts val="600"/>
              </a:spcAft>
              <a:buClr>
                <a:srgbClr val="FFC000"/>
              </a:buClr>
              <a:buSzPct val="100000"/>
              <a:buFont typeface="Wingdings" panose="05000000000000000000" pitchFamily="2" charset="2"/>
              <a:buChar char="Ø"/>
              <a:tabLst/>
              <a:defRPr/>
            </a:pPr>
            <a:r>
              <a:rPr lang="en-US" sz="2400" b="1" dirty="0">
                <a:latin typeface="Calibri" panose="020F0502020204030204" pitchFamily="34" charset="0"/>
                <a:ea typeface="Calibri" panose="020F0502020204030204" pitchFamily="34" charset="0"/>
                <a:cs typeface="Calibri" panose="020F0502020204030204" pitchFamily="34" charset="0"/>
              </a:rPr>
              <a:t>Effective April 1, 2027, stocking density must not normally exceed 1.1 cow per stall.</a:t>
            </a:r>
            <a:r>
              <a:rPr lang="en-US" sz="2400" b="1" baseline="30000" dirty="0">
                <a:latin typeface="Calibri" panose="020F0502020204030204" pitchFamily="34" charset="0"/>
                <a:ea typeface="Calibri" panose="020F0502020204030204" pitchFamily="34" charset="0"/>
                <a:cs typeface="Calibri" panose="020F0502020204030204" pitchFamily="34" charset="0"/>
              </a:rPr>
              <a:t>2</a:t>
            </a:r>
            <a:r>
              <a:rPr lang="en-US" sz="2400" b="1" dirty="0">
                <a:latin typeface="Calibri" panose="020F0502020204030204" pitchFamily="34" charset="0"/>
                <a:ea typeface="Calibri" panose="020F0502020204030204" pitchFamily="34" charset="0"/>
                <a:cs typeface="Calibri" panose="020F0502020204030204" pitchFamily="34" charset="0"/>
              </a:rPr>
              <a:t> </a:t>
            </a:r>
          </a:p>
          <a:p>
            <a:pPr marL="342900" lvl="4" indent="-342900" eaLnBrk="1" fontAlgn="auto" hangingPunct="1">
              <a:lnSpc>
                <a:spcPct val="100000"/>
              </a:lnSpc>
              <a:spcBef>
                <a:spcPts val="1200"/>
              </a:spcBef>
              <a:spcAft>
                <a:spcPts val="600"/>
              </a:spcAft>
              <a:buClr>
                <a:srgbClr val="FFC000"/>
              </a:buClr>
              <a:buSzPct val="100000"/>
              <a:buFont typeface="Wingdings" panose="05000000000000000000" pitchFamily="2" charset="2"/>
              <a:buChar char="Ø"/>
              <a:defRPr/>
            </a:pPr>
            <a:r>
              <a:rPr lang="en-US" sz="2400" b="1" dirty="0">
                <a:latin typeface="Calibri" panose="020F0502020204030204" pitchFamily="34" charset="0"/>
                <a:ea typeface="Calibri" panose="020F0502020204030204" pitchFamily="34" charset="0"/>
                <a:cs typeface="Calibri" panose="020F0502020204030204" pitchFamily="34" charset="0"/>
              </a:rPr>
              <a:t>Effective April 1, 2031, stocking density must not normally exceed 1 cow per stall.</a:t>
            </a:r>
            <a:r>
              <a:rPr lang="en-US" sz="2400" b="1" baseline="30000" dirty="0">
                <a:latin typeface="Calibri" panose="020F0502020204030204" pitchFamily="34" charset="0"/>
                <a:ea typeface="Calibri" panose="020F0502020204030204" pitchFamily="34" charset="0"/>
                <a:cs typeface="Calibri" panose="020F0502020204030204" pitchFamily="34" charset="0"/>
              </a:rPr>
              <a:t>2</a:t>
            </a:r>
            <a:r>
              <a:rPr lang="en-US" sz="2400" b="1" dirty="0">
                <a:latin typeface="Calibri" panose="020F0502020204030204" pitchFamily="34" charset="0"/>
                <a:ea typeface="Calibri" panose="020F0502020204030204" pitchFamily="34" charset="0"/>
                <a:cs typeface="Calibri" panose="020F0502020204030204" pitchFamily="34" charset="0"/>
              </a:rPr>
              <a:t>  </a:t>
            </a:r>
          </a:p>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361950" lvl="4" indent="0" eaLnBrk="1" fontAlgn="auto" hangingPunct="1">
              <a:lnSpc>
                <a:spcPct val="100000"/>
              </a:lnSpc>
              <a:spcBef>
                <a:spcPts val="0"/>
              </a:spcBef>
              <a:spcAft>
                <a:spcPts val="600"/>
              </a:spcAft>
              <a:buClr>
                <a:srgbClr val="FFC000"/>
              </a:buClr>
              <a:buSzPct val="100000"/>
              <a:buNone/>
              <a:defRPr/>
            </a:pPr>
            <a:r>
              <a:rPr lang="en-US" sz="2000" b="1" baseline="30000" dirty="0">
                <a:latin typeface="Calibri" panose="020F0502020204030204" pitchFamily="34" charset="0"/>
                <a:ea typeface="Calibri" panose="020F0502020204030204" pitchFamily="34" charset="0"/>
                <a:cs typeface="Calibri" panose="020F0502020204030204" pitchFamily="34" charset="0"/>
              </a:rPr>
              <a:t>2 </a:t>
            </a:r>
            <a:r>
              <a:rPr lang="en-US" sz="2000" b="1" dirty="0">
                <a:latin typeface="Calibri" panose="020F0502020204030204" pitchFamily="34" charset="0"/>
                <a:ea typeface="Calibri" panose="020F0502020204030204" pitchFamily="34" charset="0"/>
                <a:cs typeface="Calibri" panose="020F0502020204030204" pitchFamily="34" charset="0"/>
              </a:rPr>
              <a:t>At any time during or after the 2027 and 2031 transition periods, stocking density can go up to 1.2 cows per stall but only temporarily/intermittently.</a:t>
            </a:r>
          </a:p>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342900" marR="0" lvl="4" indent="-342900" algn="l"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4695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sz="3200" dirty="0"/>
              <a:t>2.6 Space Allowances Continued</a:t>
            </a:r>
            <a:endParaRPr lang="en-CA" sz="3200" dirty="0"/>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1136243" y="1416650"/>
            <a:ext cx="10708693" cy="509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en-US" sz="2400" dirty="0">
                <a:latin typeface="Calibri" panose="020F0502020204030204" pitchFamily="34" charset="0"/>
                <a:ea typeface="Calibri" panose="020F0502020204030204" pitchFamily="34" charset="0"/>
                <a:cs typeface="Calibri" panose="020F0502020204030204" pitchFamily="34" charset="0"/>
              </a:rPr>
              <a:t>Resting areas </a:t>
            </a:r>
            <a:r>
              <a:rPr lang="en-US" sz="2400" b="1" dirty="0">
                <a:latin typeface="Calibri" panose="020F0502020204030204" pitchFamily="34" charset="0"/>
                <a:ea typeface="Calibri" panose="020F0502020204030204" pitchFamily="34" charset="0"/>
                <a:cs typeface="Calibri" panose="020F0502020204030204" pitchFamily="34" charset="0"/>
              </a:rPr>
              <a:t>in group pens </a:t>
            </a:r>
            <a:r>
              <a:rPr lang="en-US" sz="2400" dirty="0">
                <a:latin typeface="Calibri" panose="020F0502020204030204" pitchFamily="34" charset="0"/>
                <a:ea typeface="Calibri" panose="020F0502020204030204" pitchFamily="34" charset="0"/>
                <a:cs typeface="Calibri" panose="020F0502020204030204" pitchFamily="34" charset="0"/>
              </a:rPr>
              <a:t>must provide </a:t>
            </a:r>
            <a:r>
              <a:rPr lang="en-US" sz="2400" b="1" dirty="0">
                <a:latin typeface="Calibri" panose="020F0502020204030204" pitchFamily="34" charset="0"/>
                <a:ea typeface="Calibri" panose="020F0502020204030204" pitchFamily="34" charset="0"/>
                <a:cs typeface="Calibri" panose="020F0502020204030204" pitchFamily="34" charset="0"/>
              </a:rPr>
              <a:t>at least 9.3 m² (100 ft²) </a:t>
            </a:r>
            <a:r>
              <a:rPr lang="en-US" sz="2400" dirty="0">
                <a:latin typeface="Calibri" panose="020F0502020204030204" pitchFamily="34" charset="0"/>
                <a:ea typeface="Calibri" panose="020F0502020204030204" pitchFamily="34" charset="0"/>
                <a:cs typeface="Calibri" panose="020F0502020204030204" pitchFamily="34" charset="0"/>
              </a:rPr>
              <a:t>per </a:t>
            </a:r>
            <a:r>
              <a:rPr lang="en-US" sz="2400" b="1" dirty="0">
                <a:latin typeface="Calibri" panose="020F0502020204030204" pitchFamily="34" charset="0"/>
                <a:ea typeface="Calibri" panose="020F0502020204030204" pitchFamily="34" charset="0"/>
                <a:cs typeface="Calibri" panose="020F0502020204030204" pitchFamily="34" charset="0"/>
              </a:rPr>
              <a:t>Holstein cow.</a:t>
            </a:r>
            <a:r>
              <a:rPr lang="en-US" sz="2400" b="1" baseline="30000" dirty="0">
                <a:latin typeface="Calibri" panose="020F0502020204030204" pitchFamily="34" charset="0"/>
                <a:ea typeface="Calibri" panose="020F0502020204030204" pitchFamily="34" charset="0"/>
                <a:cs typeface="Calibri" panose="020F0502020204030204" pitchFamily="34" charset="0"/>
              </a:rPr>
              <a:t>3</a:t>
            </a:r>
            <a:r>
              <a:rPr lang="en-US" sz="2400" dirty="0">
                <a:latin typeface="Calibri" panose="020F0502020204030204" pitchFamily="34" charset="0"/>
                <a:ea typeface="Calibri" panose="020F0502020204030204" pitchFamily="34" charset="0"/>
                <a:cs typeface="Calibri" panose="020F0502020204030204" pitchFamily="34" charset="0"/>
              </a:rPr>
              <a:t> </a:t>
            </a:r>
          </a:p>
          <a:p>
            <a:pPr marL="297180" lvl="5" indent="0">
              <a:spcBef>
                <a:spcPts val="0"/>
              </a:spcBef>
              <a:spcAft>
                <a:spcPts val="600"/>
              </a:spcAft>
              <a:buClr>
                <a:srgbClr val="FFC000"/>
              </a:buClr>
              <a:buSzPct val="100000"/>
              <a:buNone/>
              <a:defRPr/>
            </a:pPr>
            <a:br>
              <a:rPr lang="en-US" sz="2400" i="1" dirty="0">
                <a:latin typeface="Calibri" panose="020F0502020204030204" pitchFamily="34" charset="0"/>
                <a:ea typeface="Calibri" panose="020F0502020204030204" pitchFamily="34" charset="0"/>
                <a:cs typeface="Calibri" panose="020F0502020204030204" pitchFamily="34" charset="0"/>
              </a:rPr>
            </a:br>
            <a:r>
              <a:rPr lang="en-US" sz="2400" i="1" dirty="0">
                <a:latin typeface="Calibri" panose="020F0502020204030204" pitchFamily="34" charset="0"/>
                <a:ea typeface="Calibri" panose="020F0502020204030204" pitchFamily="34" charset="0"/>
                <a:cs typeface="Calibri" panose="020F0502020204030204" pitchFamily="34" charset="0"/>
              </a:rPr>
              <a:t>Note: Resting area stocking density was decreased from 11 m</a:t>
            </a:r>
            <a:r>
              <a:rPr lang="en-US" sz="2400" i="1" baseline="30000" dirty="0">
                <a:latin typeface="Calibri" panose="020F0502020204030204" pitchFamily="34" charset="0"/>
                <a:ea typeface="Calibri" panose="020F0502020204030204" pitchFamily="34" charset="0"/>
                <a:cs typeface="Calibri" panose="020F0502020204030204" pitchFamily="34" charset="0"/>
              </a:rPr>
              <a:t>2</a:t>
            </a:r>
            <a:r>
              <a:rPr lang="en-US" sz="2400" i="1" dirty="0">
                <a:latin typeface="Calibri" panose="020F0502020204030204" pitchFamily="34" charset="0"/>
                <a:ea typeface="Calibri" panose="020F0502020204030204" pitchFamily="34" charset="0"/>
                <a:cs typeface="Calibri" panose="020F0502020204030204" pitchFamily="34" charset="0"/>
              </a:rPr>
              <a:t> (120 ft</a:t>
            </a:r>
            <a:r>
              <a:rPr lang="en-US" sz="2400" i="1" baseline="30000" dirty="0">
                <a:latin typeface="Calibri" panose="020F0502020204030204" pitchFamily="34" charset="0"/>
                <a:ea typeface="Calibri" panose="020F0502020204030204" pitchFamily="34" charset="0"/>
                <a:cs typeface="Calibri" panose="020F0502020204030204" pitchFamily="34" charset="0"/>
              </a:rPr>
              <a:t>2</a:t>
            </a:r>
            <a:r>
              <a:rPr lang="en-US" sz="2400" i="1" dirty="0">
                <a:latin typeface="Calibri" panose="020F0502020204030204" pitchFamily="34" charset="0"/>
                <a:ea typeface="Calibri" panose="020F0502020204030204" pitchFamily="34" charset="0"/>
                <a:cs typeface="Calibri" panose="020F0502020204030204" pitchFamily="34" charset="0"/>
              </a:rPr>
              <a:t>) to 9.3 m² (100 ft²)</a:t>
            </a:r>
          </a:p>
          <a:p>
            <a:pPr marL="297180" lvl="5" indent="0">
              <a:spcBef>
                <a:spcPts val="0"/>
              </a:spcBef>
              <a:spcAft>
                <a:spcPts val="600"/>
              </a:spcAft>
              <a:buClr>
                <a:srgbClr val="FFC000"/>
              </a:buClr>
              <a:buSzPct val="100000"/>
              <a:buNone/>
              <a:defRPr/>
            </a:pPr>
            <a:endParaRPr lang="en-US" sz="2400" i="1" dirty="0">
              <a:latin typeface="Calibri" panose="020F0502020204030204" pitchFamily="34" charset="0"/>
              <a:ea typeface="Calibri" panose="020F0502020204030204" pitchFamily="34" charset="0"/>
              <a:cs typeface="Calibri" panose="020F0502020204030204" pitchFamily="34" charset="0"/>
            </a:endParaRPr>
          </a:p>
          <a:p>
            <a:pPr marL="640080" lvl="5" indent="-342900">
              <a:spcBef>
                <a:spcPts val="0"/>
              </a:spcBef>
              <a:spcAft>
                <a:spcPts val="600"/>
              </a:spcAft>
              <a:buClr>
                <a:srgbClr val="FFC000"/>
              </a:buClr>
              <a:buSzPct val="100000"/>
              <a:buFont typeface="Wingdings" panose="05000000000000000000" pitchFamily="2" charset="2"/>
              <a:buChar char="Ø"/>
              <a:defRPr/>
            </a:pPr>
            <a:endParaRPr lang="en-US" sz="2400" i="1" dirty="0">
              <a:latin typeface="Calibri" panose="020F0502020204030204" pitchFamily="34" charset="0"/>
              <a:ea typeface="Calibri" panose="020F0502020204030204" pitchFamily="34" charset="0"/>
              <a:cs typeface="Calibri" panose="020F0502020204030204" pitchFamily="34" charset="0"/>
            </a:endParaRPr>
          </a:p>
          <a:p>
            <a:pPr marL="297180" lvl="5" indent="0">
              <a:spcBef>
                <a:spcPts val="0"/>
              </a:spcBef>
              <a:spcAft>
                <a:spcPts val="600"/>
              </a:spcAft>
              <a:buClr>
                <a:srgbClr val="FFC000"/>
              </a:buClr>
              <a:buSzPct val="100000"/>
              <a:buNone/>
              <a:defRPr/>
            </a:pPr>
            <a:endParaRPr lang="en-US" sz="2400" i="1" dirty="0">
              <a:latin typeface="Calibri" panose="020F0502020204030204" pitchFamily="34" charset="0"/>
              <a:ea typeface="Calibri" panose="020F0502020204030204" pitchFamily="34" charset="0"/>
              <a:cs typeface="Calibri" panose="020F0502020204030204" pitchFamily="34" charset="0"/>
            </a:endParaRPr>
          </a:p>
          <a:p>
            <a:pPr marL="297180" lvl="5" indent="0">
              <a:spcBef>
                <a:spcPts val="0"/>
              </a:spcBef>
              <a:spcAft>
                <a:spcPts val="600"/>
              </a:spcAft>
              <a:buClr>
                <a:srgbClr val="FFC000"/>
              </a:buClr>
              <a:buSzPct val="100000"/>
              <a:buNone/>
              <a:defRPr/>
            </a:pPr>
            <a:r>
              <a:rPr lang="en-US" sz="2000" b="1" baseline="30000" dirty="0">
                <a:latin typeface="Calibri" panose="020F0502020204030204" pitchFamily="34" charset="0"/>
                <a:ea typeface="Calibri" panose="020F0502020204030204" pitchFamily="34" charset="0"/>
                <a:cs typeface="Calibri" panose="020F0502020204030204" pitchFamily="34" charset="0"/>
              </a:rPr>
              <a:t>3 </a:t>
            </a:r>
            <a:r>
              <a:rPr lang="en-US" sz="2000" b="1" dirty="0">
                <a:latin typeface="Calibri" panose="020F0502020204030204" pitchFamily="34" charset="0"/>
                <a:ea typeface="Calibri" panose="020F0502020204030204" pitchFamily="34" charset="0"/>
                <a:cs typeface="Calibri" panose="020F0502020204030204" pitchFamily="34" charset="0"/>
              </a:rPr>
              <a:t>This minimum required space allowance is based on average weights for large breeds (e.g., Holstein) and will be adjusted for medium and small breeds. </a:t>
            </a:r>
          </a:p>
          <a:p>
            <a:pPr marL="297180" lvl="5" indent="0">
              <a:spcBef>
                <a:spcPts val="0"/>
              </a:spcBef>
              <a:spcAft>
                <a:spcPts val="600"/>
              </a:spcAft>
              <a:buClr>
                <a:srgbClr val="FFC000"/>
              </a:buClr>
              <a:buSzPct val="100000"/>
              <a:buNone/>
              <a:defRPr/>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marR="0" lvl="4" indent="-342900" algn="l"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1125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38E9CD-874F-74DE-15F3-23B0F973ECBE}"/>
              </a:ext>
            </a:extLst>
          </p:cNvPr>
          <p:cNvSpPr/>
          <p:nvPr/>
        </p:nvSpPr>
        <p:spPr>
          <a:xfrm>
            <a:off x="71120" y="4723870"/>
            <a:ext cx="12120880" cy="2134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62D158-A215-CBBD-F221-EF8773E14472}"/>
              </a:ext>
            </a:extLst>
          </p:cNvPr>
          <p:cNvSpPr>
            <a:spLocks noGrp="1"/>
          </p:cNvSpPr>
          <p:nvPr>
            <p:ph type="title"/>
          </p:nvPr>
        </p:nvSpPr>
        <p:spPr/>
        <p:txBody>
          <a:bodyPr>
            <a:normAutofit/>
          </a:bodyPr>
          <a:lstStyle/>
          <a:p>
            <a:r>
              <a:rPr lang="en-CA" sz="4800" dirty="0"/>
              <a:t>Summary of phase-in dates</a:t>
            </a:r>
          </a:p>
        </p:txBody>
      </p:sp>
      <p:graphicFrame>
        <p:nvGraphicFramePr>
          <p:cNvPr id="4" name="Table 4">
            <a:extLst>
              <a:ext uri="{FF2B5EF4-FFF2-40B4-BE49-F238E27FC236}">
                <a16:creationId xmlns:a16="http://schemas.microsoft.com/office/drawing/2014/main" id="{718312B0-C212-86F7-F310-2477B88F0B6D}"/>
              </a:ext>
            </a:extLst>
          </p:cNvPr>
          <p:cNvGraphicFramePr>
            <a:graphicFrameLocks noGrp="1"/>
          </p:cNvGraphicFramePr>
          <p:nvPr>
            <p:extLst>
              <p:ext uri="{D42A27DB-BD31-4B8C-83A1-F6EECF244321}">
                <p14:modId xmlns:p14="http://schemas.microsoft.com/office/powerpoint/2010/main" val="2543368382"/>
              </p:ext>
            </p:extLst>
          </p:nvPr>
        </p:nvGraphicFramePr>
        <p:xfrm>
          <a:off x="446659" y="1920240"/>
          <a:ext cx="11407489" cy="3968855"/>
        </p:xfrm>
        <a:graphic>
          <a:graphicData uri="http://schemas.openxmlformats.org/drawingml/2006/table">
            <a:tbl>
              <a:tblPr firstRow="1" bandRow="1">
                <a:tableStyleId>{93296810-A885-4BE3-A3E7-6D5BEEA58F35}</a:tableStyleId>
              </a:tblPr>
              <a:tblGrid>
                <a:gridCol w="1210300">
                  <a:extLst>
                    <a:ext uri="{9D8B030D-6E8A-4147-A177-3AD203B41FA5}">
                      <a16:colId xmlns:a16="http://schemas.microsoft.com/office/drawing/2014/main" val="1967424356"/>
                    </a:ext>
                  </a:extLst>
                </a:gridCol>
                <a:gridCol w="1883216">
                  <a:extLst>
                    <a:ext uri="{9D8B030D-6E8A-4147-A177-3AD203B41FA5}">
                      <a16:colId xmlns:a16="http://schemas.microsoft.com/office/drawing/2014/main" val="2167901127"/>
                    </a:ext>
                  </a:extLst>
                </a:gridCol>
                <a:gridCol w="8313973">
                  <a:extLst>
                    <a:ext uri="{9D8B030D-6E8A-4147-A177-3AD203B41FA5}">
                      <a16:colId xmlns:a16="http://schemas.microsoft.com/office/drawing/2014/main" val="2471402828"/>
                    </a:ext>
                  </a:extLst>
                </a:gridCol>
              </a:tblGrid>
              <a:tr h="779415">
                <a:tc>
                  <a:txBody>
                    <a:bodyPr/>
                    <a:lstStyle/>
                    <a:p>
                      <a:pPr algn="ctr"/>
                      <a:r>
                        <a:rPr lang="en-CA" sz="2000" dirty="0"/>
                        <a:t>Year</a:t>
                      </a:r>
                    </a:p>
                  </a:txBody>
                  <a:tcPr anchor="ctr"/>
                </a:tc>
                <a:tc>
                  <a:txBody>
                    <a:bodyPr/>
                    <a:lstStyle/>
                    <a:p>
                      <a:pPr algn="ctr"/>
                      <a:endParaRPr lang="en-CA" sz="2000" dirty="0"/>
                    </a:p>
                    <a:p>
                      <a:pPr algn="ctr"/>
                      <a:r>
                        <a:rPr lang="en-CA" sz="2000" dirty="0"/>
                        <a:t>Time until live (years)</a:t>
                      </a:r>
                    </a:p>
                  </a:txBody>
                  <a:tcPr/>
                </a:tc>
                <a:tc>
                  <a:txBody>
                    <a:bodyPr/>
                    <a:lstStyle/>
                    <a:p>
                      <a:pPr algn="ctr"/>
                      <a:r>
                        <a:rPr lang="en-CA" sz="2000" dirty="0"/>
                        <a:t>Requirement</a:t>
                      </a:r>
                    </a:p>
                  </a:txBody>
                  <a:tcPr anchor="ctr"/>
                </a:tc>
                <a:extLst>
                  <a:ext uri="{0D108BD9-81ED-4DB2-BD59-A6C34878D82A}">
                    <a16:rowId xmlns:a16="http://schemas.microsoft.com/office/drawing/2014/main" val="3224980286"/>
                  </a:ext>
                </a:extLst>
              </a:tr>
              <a:tr h="451566">
                <a:tc>
                  <a:txBody>
                    <a:bodyPr/>
                    <a:lstStyle/>
                    <a:p>
                      <a:pPr algn="ctr"/>
                      <a:r>
                        <a:rPr lang="en-CA" sz="1800" dirty="0"/>
                        <a:t>2024</a:t>
                      </a:r>
                    </a:p>
                  </a:txBody>
                  <a:tcPr/>
                </a:tc>
                <a:tc>
                  <a:txBody>
                    <a:bodyPr/>
                    <a:lstStyle/>
                    <a:p>
                      <a:pPr algn="ctr"/>
                      <a:r>
                        <a:rPr lang="en-CA" sz="1800" dirty="0"/>
                        <a:t>1</a:t>
                      </a:r>
                    </a:p>
                  </a:txBody>
                  <a:tcPr/>
                </a:tc>
                <a:tc>
                  <a:txBody>
                    <a:bodyPr/>
                    <a:lstStyle/>
                    <a:p>
                      <a:r>
                        <a:rPr lang="en-CA" sz="1800" dirty="0"/>
                        <a:t>General coming into effect (all Requirements except those with a later date)</a:t>
                      </a:r>
                    </a:p>
                  </a:txBody>
                  <a:tcPr/>
                </a:tc>
                <a:extLst>
                  <a:ext uri="{0D108BD9-81ED-4DB2-BD59-A6C34878D82A}">
                    <a16:rowId xmlns:a16="http://schemas.microsoft.com/office/drawing/2014/main" val="450928411"/>
                  </a:ext>
                </a:extLst>
              </a:tr>
              <a:tr h="451566">
                <a:tc>
                  <a:txBody>
                    <a:bodyPr/>
                    <a:lstStyle/>
                    <a:p>
                      <a:pPr algn="ctr"/>
                      <a:r>
                        <a:rPr lang="en-CA" sz="1800" dirty="0"/>
                        <a:t>2027</a:t>
                      </a:r>
                    </a:p>
                  </a:txBody>
                  <a:tcPr/>
                </a:tc>
                <a:tc>
                  <a:txBody>
                    <a:bodyPr/>
                    <a:lstStyle/>
                    <a:p>
                      <a:pPr algn="ctr"/>
                      <a:r>
                        <a:rPr lang="en-CA" sz="1800" dirty="0"/>
                        <a:t>4</a:t>
                      </a:r>
                    </a:p>
                  </a:txBody>
                  <a:tcPr/>
                </a:tc>
                <a:tc>
                  <a:txBody>
                    <a:bodyPr/>
                    <a:lstStyle/>
                    <a:p>
                      <a:r>
                        <a:rPr lang="en-CA" sz="1800" dirty="0"/>
                        <a:t>Cows must not be tethered continuously for entire production cycle (calving to calving)</a:t>
                      </a:r>
                    </a:p>
                  </a:txBody>
                  <a:tcPr/>
                </a:tc>
                <a:extLst>
                  <a:ext uri="{0D108BD9-81ED-4DB2-BD59-A6C34878D82A}">
                    <a16:rowId xmlns:a16="http://schemas.microsoft.com/office/drawing/2014/main" val="4068825531"/>
                  </a:ext>
                </a:extLst>
              </a:tr>
              <a:tr h="451566">
                <a:tc>
                  <a:txBody>
                    <a:bodyPr/>
                    <a:lstStyle/>
                    <a:p>
                      <a:pPr algn="ctr"/>
                      <a:r>
                        <a:rPr lang="en-CA" sz="1800" dirty="0"/>
                        <a:t>2027</a:t>
                      </a:r>
                    </a:p>
                  </a:txBody>
                  <a:tcPr/>
                </a:tc>
                <a:tc>
                  <a:txBody>
                    <a:bodyPr/>
                    <a:lstStyle/>
                    <a:p>
                      <a:pPr algn="ctr"/>
                      <a:r>
                        <a:rPr lang="en-CA" sz="1800" dirty="0"/>
                        <a:t>4</a:t>
                      </a:r>
                    </a:p>
                  </a:txBody>
                  <a:tcPr/>
                </a:tc>
                <a:tc>
                  <a:txBody>
                    <a:bodyPr/>
                    <a:lstStyle/>
                    <a:p>
                      <a:r>
                        <a:rPr lang="en-CA" sz="1800" dirty="0"/>
                        <a:t>Stocking density must not normally exceed 1.1 cows/stall*</a:t>
                      </a:r>
                    </a:p>
                  </a:txBody>
                  <a:tcPr/>
                </a:tc>
                <a:extLst>
                  <a:ext uri="{0D108BD9-81ED-4DB2-BD59-A6C34878D82A}">
                    <a16:rowId xmlns:a16="http://schemas.microsoft.com/office/drawing/2014/main" val="3290517706"/>
                  </a:ext>
                </a:extLst>
              </a:tr>
              <a:tr h="451566">
                <a:tc>
                  <a:txBody>
                    <a:bodyPr/>
                    <a:lstStyle/>
                    <a:p>
                      <a:pPr algn="ctr"/>
                      <a:r>
                        <a:rPr lang="en-CA" sz="1800" dirty="0"/>
                        <a:t>2029</a:t>
                      </a:r>
                    </a:p>
                  </a:txBody>
                  <a:tcPr/>
                </a:tc>
                <a:tc>
                  <a:txBody>
                    <a:bodyPr/>
                    <a:lstStyle/>
                    <a:p>
                      <a:pPr algn="ctr"/>
                      <a:r>
                        <a:rPr lang="en-CA" sz="1800" dirty="0"/>
                        <a:t>6</a:t>
                      </a:r>
                    </a:p>
                  </a:txBody>
                  <a:tcPr/>
                </a:tc>
                <a:tc>
                  <a:txBody>
                    <a:bodyPr/>
                    <a:lstStyle/>
                    <a:p>
                      <a:r>
                        <a:rPr lang="en-CA" sz="1800" dirty="0"/>
                        <a:t>Cows must calve in loose housed maternity pens, yards, or pastures </a:t>
                      </a:r>
                    </a:p>
                  </a:txBody>
                  <a:tcPr/>
                </a:tc>
                <a:extLst>
                  <a:ext uri="{0D108BD9-81ED-4DB2-BD59-A6C34878D82A}">
                    <a16:rowId xmlns:a16="http://schemas.microsoft.com/office/drawing/2014/main" val="3287066379"/>
                  </a:ext>
                </a:extLst>
              </a:tr>
              <a:tr h="451566">
                <a:tc>
                  <a:txBody>
                    <a:bodyPr/>
                    <a:lstStyle/>
                    <a:p>
                      <a:pPr algn="ctr"/>
                      <a:r>
                        <a:rPr lang="en-CA" sz="1800" dirty="0"/>
                        <a:t>2031</a:t>
                      </a:r>
                    </a:p>
                  </a:txBody>
                  <a:tcPr/>
                </a:tc>
                <a:tc>
                  <a:txBody>
                    <a:bodyPr/>
                    <a:lstStyle/>
                    <a:p>
                      <a:pPr algn="ctr"/>
                      <a:r>
                        <a:rPr lang="en-CA" sz="1800" dirty="0"/>
                        <a:t>8</a:t>
                      </a:r>
                    </a:p>
                  </a:txBody>
                  <a:tcPr/>
                </a:tc>
                <a:tc>
                  <a:txBody>
                    <a:bodyPr/>
                    <a:lstStyle/>
                    <a:p>
                      <a:r>
                        <a:rPr lang="en-CA" sz="1800" dirty="0"/>
                        <a:t>Stocking density must not normally exceed 1.0 cows/stall*</a:t>
                      </a:r>
                    </a:p>
                  </a:txBody>
                  <a:tcPr/>
                </a:tc>
                <a:extLst>
                  <a:ext uri="{0D108BD9-81ED-4DB2-BD59-A6C34878D82A}">
                    <a16:rowId xmlns:a16="http://schemas.microsoft.com/office/drawing/2014/main" val="4186125734"/>
                  </a:ext>
                </a:extLst>
              </a:tr>
              <a:tr h="705185">
                <a:tc>
                  <a:txBody>
                    <a:bodyPr/>
                    <a:lstStyle/>
                    <a:p>
                      <a:pPr algn="ctr"/>
                      <a:r>
                        <a:rPr lang="en-CA" sz="1800" dirty="0"/>
                        <a:t>2031</a:t>
                      </a:r>
                    </a:p>
                  </a:txBody>
                  <a:tcPr/>
                </a:tc>
                <a:tc>
                  <a:txBody>
                    <a:bodyPr/>
                    <a:lstStyle/>
                    <a:p>
                      <a:pPr algn="ctr"/>
                      <a:r>
                        <a:rPr lang="en-CA" sz="1800" dirty="0"/>
                        <a:t>8</a:t>
                      </a:r>
                    </a:p>
                  </a:txBody>
                  <a:tcPr/>
                </a:tc>
                <a:tc>
                  <a:txBody>
                    <a:bodyPr/>
                    <a:lstStyle/>
                    <a:p>
                      <a:r>
                        <a:rPr lang="en-CA" sz="1800" dirty="0"/>
                        <a:t>Indoor systems: calves that are healthy, thriving, and compatible must be pair/grouped housed by 4 weeks of age</a:t>
                      </a:r>
                    </a:p>
                  </a:txBody>
                  <a:tcPr/>
                </a:tc>
                <a:extLst>
                  <a:ext uri="{0D108BD9-81ED-4DB2-BD59-A6C34878D82A}">
                    <a16:rowId xmlns:a16="http://schemas.microsoft.com/office/drawing/2014/main" val="729710632"/>
                  </a:ext>
                </a:extLst>
              </a:tr>
            </a:tbl>
          </a:graphicData>
        </a:graphic>
      </p:graphicFrame>
      <p:sp>
        <p:nvSpPr>
          <p:cNvPr id="6" name="TextBox 5">
            <a:extLst>
              <a:ext uri="{FF2B5EF4-FFF2-40B4-BE49-F238E27FC236}">
                <a16:creationId xmlns:a16="http://schemas.microsoft.com/office/drawing/2014/main" id="{D9DDA341-5DDB-0C7C-8599-10C4049B6A5A}"/>
              </a:ext>
            </a:extLst>
          </p:cNvPr>
          <p:cNvSpPr txBox="1"/>
          <p:nvPr/>
        </p:nvSpPr>
        <p:spPr>
          <a:xfrm>
            <a:off x="695087" y="6117219"/>
            <a:ext cx="11245986" cy="2862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CA" sz="1400" b="0" i="0" u="none" strike="noStrike" kern="1200" cap="none" spc="0" normalizeH="0" baseline="0" noProof="0" dirty="0">
                <a:ln>
                  <a:noFill/>
                </a:ln>
                <a:solidFill>
                  <a:prstClr val="black"/>
                </a:solidFill>
                <a:effectLst/>
                <a:uLnTx/>
                <a:uFillTx/>
                <a:latin typeface="MyriadPro-Regular"/>
                <a:ea typeface="+mn-ea"/>
                <a:cs typeface="+mn-cs"/>
              </a:rPr>
              <a:t>At any time during or after the 2027 and 2031 transition periods, stocking density can go up to 1.2 cows/stall but only temporarily/intermittently.</a:t>
            </a:r>
            <a:endPar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976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CA" sz="3200" dirty="0"/>
              <a:t>Section 3: Feed and Water</a:t>
            </a:r>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1136243" y="1416650"/>
            <a:ext cx="10708693" cy="509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marR="0" lvl="4" indent="-342900" algn="l"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4820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sz="3200" dirty="0"/>
              <a:t>3.3 Nutrition and Feeding Management for Calves</a:t>
            </a:r>
            <a:endParaRPr lang="en-CA" sz="3200" dirty="0"/>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1136243" y="1416650"/>
            <a:ext cx="10708693" cy="509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marR="0" lvl="4" indent="-342900" algn="l"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r>
              <a:rPr lang="en-US" sz="2400" b="1" dirty="0">
                <a:latin typeface="Calibri" panose="020F0502020204030204" pitchFamily="34" charset="0"/>
                <a:ea typeface="Calibri" panose="020F0502020204030204" pitchFamily="34" charset="0"/>
                <a:cs typeface="Calibri" panose="020F0502020204030204" pitchFamily="34" charset="0"/>
              </a:rPr>
              <a:t>Newborn calves must be offered a minimum total daily intake of 15% birth weight (6 L for Holsteins) and, from 7–28 days of age, must be offered a minimum total daily intake of 20% birth weight (8 L for Holsteins) in milk/milk replacer.</a:t>
            </a:r>
            <a:r>
              <a:rPr lang="en-US" sz="2400" dirty="0">
                <a:latin typeface="Calibri" panose="020F0502020204030204" pitchFamily="34" charset="0"/>
                <a:ea typeface="Calibri" panose="020F0502020204030204" pitchFamily="34" charset="0"/>
                <a:cs typeface="Calibri" panose="020F0502020204030204" pitchFamily="34" charset="0"/>
              </a:rPr>
              <a:t> </a:t>
            </a:r>
          </a:p>
          <a:p>
            <a:pPr marL="297180" lvl="5" indent="0" defTabSz="914400">
              <a:spcBef>
                <a:spcPts val="0"/>
              </a:spcBef>
              <a:spcAft>
                <a:spcPts val="600"/>
              </a:spcAft>
              <a:buClr>
                <a:srgbClr val="FFC000"/>
              </a:buClr>
              <a:buSzPct val="100000"/>
              <a:buNone/>
              <a:defRPr/>
            </a:pPr>
            <a:br>
              <a:rPr lang="en-US" sz="2400" i="1" dirty="0">
                <a:latin typeface="Calibri" panose="020F0502020204030204" pitchFamily="34" charset="0"/>
                <a:ea typeface="Calibri" panose="020F0502020204030204" pitchFamily="34" charset="0"/>
                <a:cs typeface="Calibri" panose="020F0502020204030204" pitchFamily="34" charset="0"/>
              </a:rPr>
            </a:br>
            <a:r>
              <a:rPr lang="en-US" sz="2400" i="1" dirty="0">
                <a:latin typeface="Calibri" panose="020F0502020204030204" pitchFamily="34" charset="0"/>
                <a:ea typeface="Calibri" panose="020F0502020204030204" pitchFamily="34" charset="0"/>
                <a:cs typeface="Calibri" panose="020F0502020204030204" pitchFamily="34" charset="0"/>
              </a:rPr>
              <a:t>Note: The committee expanded on a previous Recommended Practice – offer calves a minimum total daily intake of 20% of body weight in whole milk (or equivalent nutrient delivery via milk replacer) until 28 days of age</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8703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sz="3200" dirty="0"/>
              <a:t>3.3.1 Additional Considerations for Weaning</a:t>
            </a:r>
            <a:endParaRPr lang="en-CA" sz="3200" dirty="0"/>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1136243" y="1416650"/>
            <a:ext cx="10708693" cy="509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marR="0" lvl="4" indent="-342900" algn="l"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r>
              <a:rPr lang="en-US" sz="2400" b="1" dirty="0">
                <a:latin typeface="Calibri" panose="020F0502020204030204" pitchFamily="34" charset="0"/>
                <a:ea typeface="Calibri" panose="020F0502020204030204" pitchFamily="34" charset="0"/>
                <a:cs typeface="Calibri" panose="020F0502020204030204" pitchFamily="34" charset="0"/>
              </a:rPr>
              <a:t>Calves must be gradually weaned over a period of at least 5 days, and they must be at least 8 weeks old before weaning is completed. </a:t>
            </a:r>
          </a:p>
          <a:p>
            <a:pPr marL="297180" lvl="5" indent="0" defTabSz="914400">
              <a:spcBef>
                <a:spcPts val="0"/>
              </a:spcBef>
              <a:spcAft>
                <a:spcPts val="600"/>
              </a:spcAft>
              <a:buClr>
                <a:srgbClr val="FFC000"/>
              </a:buClr>
              <a:buSzPct val="100000"/>
              <a:buNone/>
              <a:defRPr/>
            </a:pPr>
            <a:br>
              <a:rPr lang="en-US" sz="2400" i="1" dirty="0">
                <a:latin typeface="Calibri" panose="020F0502020204030204" pitchFamily="34" charset="0"/>
                <a:ea typeface="Calibri" panose="020F0502020204030204" pitchFamily="34" charset="0"/>
                <a:cs typeface="Calibri" panose="020F0502020204030204" pitchFamily="34" charset="0"/>
              </a:rPr>
            </a:br>
            <a:r>
              <a:rPr lang="en-US" sz="2400" i="1" dirty="0">
                <a:latin typeface="Calibri" panose="020F0502020204030204" pitchFamily="34" charset="0"/>
                <a:ea typeface="Calibri" panose="020F0502020204030204" pitchFamily="34" charset="0"/>
                <a:cs typeface="Calibri" panose="020F0502020204030204" pitchFamily="34" charset="0"/>
              </a:rPr>
              <a:t>Note: This Requirement is an elaborated version of a previous Recommended Practice - wean calves by gradually reducing their milk over 5-14 days</a:t>
            </a:r>
          </a:p>
          <a:p>
            <a:pPr marL="297180" lvl="5" indent="0" defTabSz="914400">
              <a:spcBef>
                <a:spcPts val="0"/>
              </a:spcBef>
              <a:spcAft>
                <a:spcPts val="600"/>
              </a:spcAft>
              <a:buClr>
                <a:srgbClr val="FFC000"/>
              </a:buClr>
              <a:buSzPct val="100000"/>
              <a:buNone/>
              <a:defRPr/>
            </a:pPr>
            <a:endParaRPr lang="en-US" sz="2400" i="1" dirty="0">
              <a:latin typeface="Calibri" panose="020F0502020204030204" pitchFamily="34" charset="0"/>
              <a:cs typeface="Calibri" panose="020F0502020204030204" pitchFamily="34" charset="0"/>
            </a:endParaRPr>
          </a:p>
          <a:p>
            <a:pPr marL="297180" lvl="5" indent="0" defTabSz="914400">
              <a:spcBef>
                <a:spcPts val="0"/>
              </a:spcBef>
              <a:spcAft>
                <a:spcPts val="600"/>
              </a:spcAft>
              <a:buClr>
                <a:srgbClr val="FFC000"/>
              </a:buClr>
              <a:buSzPct val="100000"/>
              <a:buNone/>
              <a:defRPr/>
            </a:pPr>
            <a:r>
              <a:rPr lang="en-US" sz="2400" i="1" dirty="0">
                <a:latin typeface="Calibri" panose="020F0502020204030204" pitchFamily="34" charset="0"/>
                <a:cs typeface="Calibri" panose="020F0502020204030204" pitchFamily="34" charset="0"/>
              </a:rPr>
              <a:t>Note: This is a new section added to the Dairy Cattle Code</a:t>
            </a:r>
          </a:p>
          <a:p>
            <a:pPr marL="0" lvl="4" indent="0">
              <a:spcBef>
                <a:spcPts val="0"/>
              </a:spcBef>
              <a:spcAft>
                <a:spcPts val="600"/>
              </a:spcAft>
              <a:buClr>
                <a:srgbClr val="FFC000"/>
              </a:buClr>
              <a:buSzPct val="100000"/>
              <a:buNone/>
              <a:defRPr/>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5335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sz="3200" dirty="0"/>
              <a:t>Section 4: Husbandry Practices</a:t>
            </a:r>
            <a:endParaRPr lang="en-CA" sz="3200" dirty="0"/>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1136243" y="1416650"/>
            <a:ext cx="10708693" cy="509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marR="0" lvl="4" indent="-342900" algn="l"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1475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2ED31-331F-1855-312B-7BFFB4AFC642}"/>
              </a:ext>
            </a:extLst>
          </p:cNvPr>
          <p:cNvSpPr>
            <a:spLocks noGrp="1"/>
          </p:cNvSpPr>
          <p:nvPr>
            <p:ph type="title"/>
          </p:nvPr>
        </p:nvSpPr>
        <p:spPr>
          <a:xfrm>
            <a:off x="1565096" y="2525110"/>
            <a:ext cx="9061807" cy="1325563"/>
          </a:xfrm>
        </p:spPr>
        <p:txBody>
          <a:bodyPr>
            <a:normAutofit/>
          </a:bodyPr>
          <a:lstStyle/>
          <a:p>
            <a:pPr algn="ctr"/>
            <a:r>
              <a:rPr lang="en-US" dirty="0"/>
              <a:t>Revision Process</a:t>
            </a:r>
          </a:p>
        </p:txBody>
      </p:sp>
    </p:spTree>
    <p:extLst>
      <p:ext uri="{BB962C8B-B14F-4D97-AF65-F5344CB8AC3E}">
        <p14:creationId xmlns:p14="http://schemas.microsoft.com/office/powerpoint/2010/main" val="1298397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43451D-7F8C-964C-9D10-04242B63EDEF}"/>
              </a:ext>
            </a:extLst>
          </p:cNvPr>
          <p:cNvSpPr/>
          <p:nvPr/>
        </p:nvSpPr>
        <p:spPr>
          <a:xfrm>
            <a:off x="71120" y="4723870"/>
            <a:ext cx="12120880" cy="2134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0566" y="349051"/>
            <a:ext cx="10515600" cy="1049005"/>
          </a:xfrm>
        </p:spPr>
        <p:txBody>
          <a:bodyPr>
            <a:normAutofit/>
          </a:bodyPr>
          <a:lstStyle/>
          <a:p>
            <a:r>
              <a:rPr lang="en-CA" sz="4800" dirty="0"/>
              <a:t>Code of Practice Development Process</a:t>
            </a:r>
          </a:p>
        </p:txBody>
      </p:sp>
      <p:graphicFrame>
        <p:nvGraphicFramePr>
          <p:cNvPr id="6" name="Diagram 5">
            <a:extLst>
              <a:ext uri="{FF2B5EF4-FFF2-40B4-BE49-F238E27FC236}">
                <a16:creationId xmlns:a16="http://schemas.microsoft.com/office/drawing/2014/main" id="{E0A10682-9AC0-9C48-BB2F-608A0EAED4F9}"/>
              </a:ext>
            </a:extLst>
          </p:cNvPr>
          <p:cNvGraphicFramePr/>
          <p:nvPr/>
        </p:nvGraphicFramePr>
        <p:xfrm>
          <a:off x="269240" y="2333780"/>
          <a:ext cx="11653520" cy="3870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Business Letter Icons - Download Free Vector Icons | Noun Project">
            <a:extLst>
              <a:ext uri="{FF2B5EF4-FFF2-40B4-BE49-F238E27FC236}">
                <a16:creationId xmlns:a16="http://schemas.microsoft.com/office/drawing/2014/main" id="{AF90E460-EA0C-0041-8F5C-142E53191BB5}"/>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42234" y="1466356"/>
            <a:ext cx="1301716" cy="13017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499 BEST Committee Icon IMAGES, STOCK PHOTOS &amp;amp; VECTORS | Adobe Stock">
            <a:extLst>
              <a:ext uri="{FF2B5EF4-FFF2-40B4-BE49-F238E27FC236}">
                <a16:creationId xmlns:a16="http://schemas.microsoft.com/office/drawing/2014/main" id="{6F63FD57-2EE6-124F-B772-D535E79806EE}"/>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855919" y="1414129"/>
            <a:ext cx="1398923" cy="13989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Icon | Idea">
            <a:extLst>
              <a:ext uri="{FF2B5EF4-FFF2-40B4-BE49-F238E27FC236}">
                <a16:creationId xmlns:a16="http://schemas.microsoft.com/office/drawing/2014/main" id="{F078585F-2899-F94F-9715-4EFBC9340DF1}"/>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5497075" y="1466356"/>
            <a:ext cx="1197850" cy="11978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earch Report Icons - Download Free Vector Icons | Noun Project">
            <a:extLst>
              <a:ext uri="{FF2B5EF4-FFF2-40B4-BE49-F238E27FC236}">
                <a16:creationId xmlns:a16="http://schemas.microsoft.com/office/drawing/2014/main" id="{1FD39A79-0E50-A04D-B51D-311F0487DF8A}"/>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937158" y="1533783"/>
            <a:ext cx="1197850" cy="119785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ree Opened Book Icon, Symbol. PNG, SVG Download.">
            <a:extLst>
              <a:ext uri="{FF2B5EF4-FFF2-40B4-BE49-F238E27FC236}">
                <a16:creationId xmlns:a16="http://schemas.microsoft.com/office/drawing/2014/main" id="{7B59F1AD-25F9-F149-ABCB-AC50A2E84F62}"/>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10377241" y="1511337"/>
            <a:ext cx="1197850" cy="119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680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980354-C8FE-B344-B557-F247B850CEBF}"/>
              </a:ext>
            </a:extLst>
          </p:cNvPr>
          <p:cNvSpPr/>
          <p:nvPr/>
        </p:nvSpPr>
        <p:spPr>
          <a:xfrm>
            <a:off x="113016" y="6082301"/>
            <a:ext cx="5393932" cy="53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284119"/>
            <a:ext cx="10515600" cy="863730"/>
          </a:xfrm>
        </p:spPr>
        <p:txBody>
          <a:bodyPr>
            <a:normAutofit/>
          </a:bodyPr>
          <a:lstStyle/>
          <a:p>
            <a:r>
              <a:rPr lang="en-US" sz="4800" dirty="0"/>
              <a:t>Code Committee</a:t>
            </a:r>
            <a:endParaRPr lang="en-CA" sz="4400" dirty="0"/>
          </a:p>
        </p:txBody>
      </p:sp>
      <p:sp>
        <p:nvSpPr>
          <p:cNvPr id="3" name="Text Placeholder 2"/>
          <p:cNvSpPr>
            <a:spLocks noGrp="1"/>
          </p:cNvSpPr>
          <p:nvPr>
            <p:ph type="body" sz="quarter" idx="13"/>
          </p:nvPr>
        </p:nvSpPr>
        <p:spPr>
          <a:xfrm>
            <a:off x="838200" y="1228855"/>
            <a:ext cx="9312274" cy="1130660"/>
          </a:xfrm>
        </p:spPr>
        <p:txBody>
          <a:bodyPr>
            <a:normAutofit/>
          </a:bodyPr>
          <a:lstStyle/>
          <a:p>
            <a:pPr marL="0" lvl="1" indent="0">
              <a:spcBef>
                <a:spcPts val="1000"/>
              </a:spcBef>
              <a:buClr>
                <a:srgbClr val="01AEF1"/>
              </a:buClr>
              <a:buNone/>
            </a:pPr>
            <a:r>
              <a:rPr lang="en-US" sz="2000" dirty="0"/>
              <a:t>DFC assembled a Code Committee, following NFACC’s guidelines and including the required stakeholders</a:t>
            </a:r>
            <a:endParaRPr lang="en-CA" sz="2000" dirty="0"/>
          </a:p>
        </p:txBody>
      </p:sp>
      <p:sp>
        <p:nvSpPr>
          <p:cNvPr id="6" name="Text Placeholder 2">
            <a:extLst>
              <a:ext uri="{FF2B5EF4-FFF2-40B4-BE49-F238E27FC236}">
                <a16:creationId xmlns:a16="http://schemas.microsoft.com/office/drawing/2014/main" id="{D3BBADA7-5344-C548-8E90-FFAD9C128D89}"/>
              </a:ext>
            </a:extLst>
          </p:cNvPr>
          <p:cNvSpPr txBox="1">
            <a:spLocks/>
          </p:cNvSpPr>
          <p:nvPr/>
        </p:nvSpPr>
        <p:spPr>
          <a:xfrm>
            <a:off x="1023318" y="2040954"/>
            <a:ext cx="4821026" cy="4318635"/>
          </a:xfrm>
          <a:prstGeom prst="rect">
            <a:avLst/>
          </a:prstGeom>
        </p:spPr>
        <p:txBody>
          <a:bodyPr vert="horz" lIns="91440" tIns="45720" rIns="91440" bIns="45720" numCol="1" rtlCol="0">
            <a:noAutofit/>
          </a:bodyPr>
          <a:lstStyle>
            <a:lvl1pPr marL="228600" marR="0" indent="-228600" algn="l" defTabSz="914400" rtl="0" eaLnBrk="1" fontAlgn="auto" latinLnBrk="0" hangingPunct="1">
              <a:lnSpc>
                <a:spcPct val="90000"/>
              </a:lnSpc>
              <a:spcBef>
                <a:spcPts val="1000"/>
              </a:spcBef>
              <a:spcAft>
                <a:spcPts val="0"/>
              </a:spcAft>
              <a:buClr>
                <a:srgbClr val="01AEF1"/>
              </a:buClr>
              <a:buSzTx/>
              <a:buFont typeface="Wingdings" panose="05000000000000000000" pitchFamily="2" charset="2"/>
              <a:buChar char="§"/>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Clr>
                <a:schemeClr val="accent1"/>
              </a:buClr>
              <a:buFont typeface="Wingdings" pitchFamily="2" charset="2"/>
              <a:buChar char="Ø"/>
            </a:pPr>
            <a:r>
              <a:rPr lang="en-US" sz="1800" dirty="0"/>
              <a:t>Dairy farmer chair: David Wiens</a:t>
            </a:r>
          </a:p>
          <a:p>
            <a:pPr>
              <a:spcBef>
                <a:spcPts val="600"/>
              </a:spcBef>
              <a:spcAft>
                <a:spcPts val="600"/>
              </a:spcAft>
              <a:buClr>
                <a:schemeClr val="accent1"/>
              </a:buClr>
              <a:buFont typeface="Wingdings" pitchFamily="2" charset="2"/>
              <a:buChar char="Ø"/>
            </a:pPr>
            <a:r>
              <a:rPr lang="en-US" sz="1800" dirty="0"/>
              <a:t>Dairy farmer reps: Dave Taylor, Yvan Bastien (later replaced by Pascal Leduc), </a:t>
            </a:r>
            <a:r>
              <a:rPr lang="en-US" sz="1800" dirty="0">
                <a:solidFill>
                  <a:srgbClr val="7030A0"/>
                </a:solidFill>
              </a:rPr>
              <a:t>Steve Runnalls</a:t>
            </a:r>
            <a:r>
              <a:rPr lang="en-US" sz="1800" dirty="0"/>
              <a:t>, Gerrit Damsteegt</a:t>
            </a:r>
          </a:p>
          <a:p>
            <a:pPr>
              <a:spcBef>
                <a:spcPts val="600"/>
              </a:spcBef>
              <a:spcAft>
                <a:spcPts val="600"/>
              </a:spcAft>
              <a:buClr>
                <a:schemeClr val="accent1"/>
              </a:buClr>
              <a:buFont typeface="Wingdings" pitchFamily="2" charset="2"/>
              <a:buChar char="Ø"/>
            </a:pPr>
            <a:r>
              <a:rPr lang="en-US" sz="1800" dirty="0"/>
              <a:t>Transporter: not filled, but others have expertise</a:t>
            </a:r>
          </a:p>
          <a:p>
            <a:pPr>
              <a:spcBef>
                <a:spcPts val="600"/>
              </a:spcBef>
              <a:spcAft>
                <a:spcPts val="600"/>
              </a:spcAft>
              <a:buClr>
                <a:schemeClr val="accent1"/>
              </a:buClr>
              <a:buFont typeface="Wingdings" pitchFamily="2" charset="2"/>
              <a:buChar char="Ø"/>
            </a:pPr>
            <a:r>
              <a:rPr lang="en-US" sz="1800" dirty="0"/>
              <a:t>Veterinarian: Dr. Kelly Barratt (CVMA)</a:t>
            </a:r>
          </a:p>
          <a:p>
            <a:pPr>
              <a:spcBef>
                <a:spcPts val="600"/>
              </a:spcBef>
              <a:spcAft>
                <a:spcPts val="600"/>
              </a:spcAft>
              <a:buClr>
                <a:schemeClr val="accent1"/>
              </a:buClr>
              <a:buFont typeface="Wingdings" pitchFamily="2" charset="2"/>
              <a:buChar char="Ø"/>
            </a:pPr>
            <a:r>
              <a:rPr lang="en-CA" sz="1800" dirty="0"/>
              <a:t>National animal welfare association</a:t>
            </a:r>
            <a:r>
              <a:rPr lang="en-US" sz="1800" dirty="0"/>
              <a:t>: </a:t>
            </a:r>
            <a:r>
              <a:rPr lang="en-US" sz="1800" dirty="0">
                <a:solidFill>
                  <a:srgbClr val="7030A0"/>
                </a:solidFill>
              </a:rPr>
              <a:t>Dr. Jeff Rushen </a:t>
            </a:r>
            <a:r>
              <a:rPr lang="en-US" sz="1800" dirty="0"/>
              <a:t>(Humane Canada)</a:t>
            </a:r>
          </a:p>
          <a:p>
            <a:pPr>
              <a:spcBef>
                <a:spcPts val="600"/>
              </a:spcBef>
              <a:spcAft>
                <a:spcPts val="600"/>
              </a:spcAft>
              <a:buClr>
                <a:schemeClr val="accent1"/>
              </a:buClr>
              <a:buFont typeface="Wingdings" pitchFamily="2" charset="2"/>
              <a:buChar char="Ø"/>
            </a:pPr>
            <a:r>
              <a:rPr lang="en-US" sz="1800" dirty="0"/>
              <a:t>Provincial animal protection enforcement authority: Mike Draper</a:t>
            </a:r>
          </a:p>
          <a:p>
            <a:pPr>
              <a:spcBef>
                <a:spcPts val="600"/>
              </a:spcBef>
              <a:spcAft>
                <a:spcPts val="600"/>
              </a:spcAft>
              <a:buClr>
                <a:schemeClr val="accent1"/>
              </a:buClr>
              <a:buFont typeface="Wingdings" pitchFamily="2" charset="2"/>
              <a:buChar char="Ø"/>
            </a:pPr>
            <a:r>
              <a:rPr lang="en-US" sz="1800" dirty="0"/>
              <a:t>Provincial government rep with responsibilities in animal welfare: Dr. Jane Pritchard</a:t>
            </a:r>
          </a:p>
        </p:txBody>
      </p:sp>
      <p:sp>
        <p:nvSpPr>
          <p:cNvPr id="7" name="TextBox 6">
            <a:extLst>
              <a:ext uri="{FF2B5EF4-FFF2-40B4-BE49-F238E27FC236}">
                <a16:creationId xmlns:a16="http://schemas.microsoft.com/office/drawing/2014/main" id="{73DD5C70-3F2A-0542-B29F-DEEDB6D8B80C}"/>
              </a:ext>
            </a:extLst>
          </p:cNvPr>
          <p:cNvSpPr txBox="1"/>
          <p:nvPr/>
        </p:nvSpPr>
        <p:spPr>
          <a:xfrm>
            <a:off x="10983951" y="3612995"/>
            <a:ext cx="184731" cy="369332"/>
          </a:xfrm>
          <a:prstGeom prst="rect">
            <a:avLst/>
          </a:prstGeom>
          <a:noFill/>
        </p:spPr>
        <p:txBody>
          <a:bodyPr wrap="none" rtlCol="0">
            <a:spAutoFit/>
          </a:bodyPr>
          <a:lstStyle/>
          <a:p>
            <a:endParaRPr lang="en-US" dirty="0"/>
          </a:p>
        </p:txBody>
      </p:sp>
      <p:sp>
        <p:nvSpPr>
          <p:cNvPr id="8" name="Text Placeholder 2">
            <a:extLst>
              <a:ext uri="{FF2B5EF4-FFF2-40B4-BE49-F238E27FC236}">
                <a16:creationId xmlns:a16="http://schemas.microsoft.com/office/drawing/2014/main" id="{446E282E-7F1E-884E-A7CA-854A07FF1617}"/>
              </a:ext>
            </a:extLst>
          </p:cNvPr>
          <p:cNvSpPr txBox="1">
            <a:spLocks/>
          </p:cNvSpPr>
          <p:nvPr/>
        </p:nvSpPr>
        <p:spPr>
          <a:xfrm>
            <a:off x="5957752" y="2040954"/>
            <a:ext cx="4821026" cy="4318055"/>
          </a:xfrm>
          <a:prstGeom prst="rect">
            <a:avLst/>
          </a:prstGeom>
        </p:spPr>
        <p:txBody>
          <a:bodyPr vert="horz" lIns="91440" tIns="45720" rIns="91440" bIns="45720" numCol="1" rtlCol="0">
            <a:normAutofit fontScale="62500" lnSpcReduction="20000"/>
          </a:bodyPr>
          <a:lstStyle>
            <a:lvl1pPr marL="228600" marR="0" indent="-228600" algn="l" defTabSz="914400" rtl="0" eaLnBrk="1" fontAlgn="auto" latinLnBrk="0" hangingPunct="1">
              <a:lnSpc>
                <a:spcPct val="90000"/>
              </a:lnSpc>
              <a:spcBef>
                <a:spcPts val="1000"/>
              </a:spcBef>
              <a:spcAft>
                <a:spcPts val="0"/>
              </a:spcAft>
              <a:buClr>
                <a:srgbClr val="01AEF1"/>
              </a:buClr>
              <a:buSzTx/>
              <a:buFont typeface="Wingdings" panose="05000000000000000000" pitchFamily="2" charset="2"/>
              <a:buChar char="§"/>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Clr>
                <a:schemeClr val="accent1"/>
              </a:buClr>
              <a:buFont typeface="Wingdings" pitchFamily="2" charset="2"/>
              <a:buChar char="Ø"/>
            </a:pPr>
            <a:r>
              <a:rPr lang="en-US" sz="2900" dirty="0"/>
              <a:t>Retail and food service: Sandra Hamilton (Costco) </a:t>
            </a:r>
          </a:p>
          <a:p>
            <a:pPr>
              <a:spcBef>
                <a:spcPts val="600"/>
              </a:spcBef>
              <a:spcAft>
                <a:spcPts val="600"/>
              </a:spcAft>
              <a:buClr>
                <a:schemeClr val="accent1"/>
              </a:buClr>
              <a:buFont typeface="Wingdings" pitchFamily="2" charset="2"/>
              <a:buChar char="Ø"/>
            </a:pPr>
            <a:r>
              <a:rPr lang="en-US" sz="2900" dirty="0"/>
              <a:t>Processor: </a:t>
            </a:r>
            <a:r>
              <a:rPr lang="en-US" sz="2900" dirty="0">
                <a:solidFill>
                  <a:srgbClr val="7030A0"/>
                </a:solidFill>
              </a:rPr>
              <a:t>Marie Ly </a:t>
            </a:r>
            <a:r>
              <a:rPr lang="en-US" sz="2900" dirty="0"/>
              <a:t>(DPAC)</a:t>
            </a:r>
          </a:p>
          <a:p>
            <a:pPr>
              <a:spcBef>
                <a:spcPts val="600"/>
              </a:spcBef>
              <a:spcAft>
                <a:spcPts val="600"/>
              </a:spcAft>
              <a:buClr>
                <a:schemeClr val="accent1"/>
              </a:buClr>
              <a:buFont typeface="Wingdings" pitchFamily="2" charset="2"/>
              <a:buChar char="Ø"/>
            </a:pPr>
            <a:r>
              <a:rPr lang="en-US" sz="2900" dirty="0"/>
              <a:t>Federal govt: Lucille McFadden (AAFC) (later replaced by Jean Lambert)</a:t>
            </a:r>
          </a:p>
          <a:p>
            <a:pPr>
              <a:spcBef>
                <a:spcPts val="600"/>
              </a:spcBef>
              <a:spcAft>
                <a:spcPts val="600"/>
              </a:spcAft>
              <a:buClr>
                <a:schemeClr val="accent1"/>
              </a:buClr>
              <a:buFont typeface="Wingdings" pitchFamily="2" charset="2"/>
              <a:buChar char="Ø"/>
            </a:pPr>
            <a:r>
              <a:rPr lang="en-US" sz="2900" dirty="0"/>
              <a:t>Researcher: </a:t>
            </a:r>
            <a:r>
              <a:rPr lang="en-US" sz="2900" dirty="0">
                <a:solidFill>
                  <a:srgbClr val="7030A0"/>
                </a:solidFill>
              </a:rPr>
              <a:t>Dr. Trevor DeVries </a:t>
            </a:r>
            <a:r>
              <a:rPr lang="en-US" sz="2900" dirty="0"/>
              <a:t>and Dr. Elsa </a:t>
            </a:r>
            <a:r>
              <a:rPr lang="en-US" sz="2900" dirty="0" err="1"/>
              <a:t>Vasseur</a:t>
            </a:r>
            <a:endParaRPr lang="en-US" sz="2900" dirty="0"/>
          </a:p>
          <a:p>
            <a:pPr>
              <a:spcBef>
                <a:spcPts val="600"/>
              </a:spcBef>
              <a:spcAft>
                <a:spcPts val="600"/>
              </a:spcAft>
              <a:buClr>
                <a:schemeClr val="accent1"/>
              </a:buClr>
              <a:buFont typeface="Wingdings" pitchFamily="2" charset="2"/>
              <a:buChar char="Ø"/>
            </a:pPr>
            <a:r>
              <a:rPr lang="en-US" sz="2900" dirty="0"/>
              <a:t>Technical expert: </a:t>
            </a:r>
            <a:r>
              <a:rPr lang="en-US" sz="2900" dirty="0">
                <a:solidFill>
                  <a:srgbClr val="7030A0"/>
                </a:solidFill>
              </a:rPr>
              <a:t>Steve Adam </a:t>
            </a:r>
            <a:r>
              <a:rPr lang="en-US" sz="2900" dirty="0"/>
              <a:t>(Lactanet)</a:t>
            </a:r>
          </a:p>
          <a:p>
            <a:pPr>
              <a:spcBef>
                <a:spcPts val="600"/>
              </a:spcBef>
              <a:spcAft>
                <a:spcPts val="600"/>
              </a:spcAft>
              <a:buClr>
                <a:schemeClr val="accent1"/>
              </a:buClr>
              <a:buFont typeface="Wingdings" pitchFamily="2" charset="2"/>
              <a:buChar char="Ø"/>
            </a:pPr>
            <a:r>
              <a:rPr lang="en-US" sz="2900" dirty="0"/>
              <a:t>Program implementation expert: </a:t>
            </a:r>
            <a:r>
              <a:rPr lang="en-US" sz="2900" dirty="0">
                <a:solidFill>
                  <a:srgbClr val="7030A0"/>
                </a:solidFill>
              </a:rPr>
              <a:t>Chantal Fleury, Maria Leal </a:t>
            </a:r>
            <a:r>
              <a:rPr lang="en-US" sz="2900" dirty="0"/>
              <a:t>(later replaced by Guy Séguin)</a:t>
            </a:r>
          </a:p>
          <a:p>
            <a:pPr>
              <a:spcBef>
                <a:spcPts val="600"/>
              </a:spcBef>
              <a:spcAft>
                <a:spcPts val="600"/>
              </a:spcAft>
              <a:buClr>
                <a:schemeClr val="accent1"/>
              </a:buClr>
              <a:buFont typeface="Wingdings" pitchFamily="2" charset="2"/>
              <a:buChar char="Ø"/>
            </a:pPr>
            <a:r>
              <a:rPr lang="en-US" sz="2900" dirty="0"/>
              <a:t>Allied industry rep: Brian Keunen (Canadian Veal Association) and Kirk Jackson (Canadian Cattle Association)</a:t>
            </a:r>
          </a:p>
          <a:p>
            <a:pPr marL="0" indent="0">
              <a:spcBef>
                <a:spcPts val="1200"/>
              </a:spcBef>
              <a:spcAft>
                <a:spcPts val="600"/>
              </a:spcAft>
              <a:buClr>
                <a:schemeClr val="accent1"/>
              </a:buClr>
              <a:buNone/>
            </a:pPr>
            <a:r>
              <a:rPr lang="en-US" sz="2100" dirty="0"/>
              <a:t>Observers: 3 observers from processors and one Special Advisory from CFIA on humane transportation of animals</a:t>
            </a:r>
          </a:p>
        </p:txBody>
      </p:sp>
      <p:sp>
        <p:nvSpPr>
          <p:cNvPr id="9" name="TextBox 8">
            <a:extLst>
              <a:ext uri="{FF2B5EF4-FFF2-40B4-BE49-F238E27FC236}">
                <a16:creationId xmlns:a16="http://schemas.microsoft.com/office/drawing/2014/main" id="{9A5C6169-4BD4-4F48-8BF0-E7AD39E69D38}"/>
              </a:ext>
            </a:extLst>
          </p:cNvPr>
          <p:cNvSpPr txBox="1"/>
          <p:nvPr/>
        </p:nvSpPr>
        <p:spPr>
          <a:xfrm>
            <a:off x="1659172" y="6359009"/>
            <a:ext cx="8873656" cy="338554"/>
          </a:xfrm>
          <a:prstGeom prst="rect">
            <a:avLst/>
          </a:prstGeom>
          <a:noFill/>
        </p:spPr>
        <p:txBody>
          <a:bodyPr wrap="square" rtlCol="0">
            <a:spAutoFit/>
          </a:bodyPr>
          <a:lstStyle/>
          <a:p>
            <a:r>
              <a:rPr lang="en-US" sz="1600" dirty="0"/>
              <a:t>*People in </a:t>
            </a:r>
            <a:r>
              <a:rPr lang="en-US" sz="1600" dirty="0">
                <a:solidFill>
                  <a:srgbClr val="7030A0"/>
                </a:solidFill>
              </a:rPr>
              <a:t>purple text </a:t>
            </a:r>
            <a:r>
              <a:rPr lang="en-US" sz="1600" dirty="0"/>
              <a:t>are also on DFC’s Animal Care Technical Committee for proAction</a:t>
            </a:r>
          </a:p>
        </p:txBody>
      </p:sp>
    </p:spTree>
    <p:extLst>
      <p:ext uri="{BB962C8B-B14F-4D97-AF65-F5344CB8AC3E}">
        <p14:creationId xmlns:p14="http://schemas.microsoft.com/office/powerpoint/2010/main" val="1696004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43451D-7F8C-964C-9D10-04242B63EDEF}"/>
              </a:ext>
            </a:extLst>
          </p:cNvPr>
          <p:cNvSpPr/>
          <p:nvPr/>
        </p:nvSpPr>
        <p:spPr>
          <a:xfrm>
            <a:off x="71120" y="4723870"/>
            <a:ext cx="12120880" cy="2134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0566" y="349051"/>
            <a:ext cx="10515600" cy="1049005"/>
          </a:xfrm>
        </p:spPr>
        <p:txBody>
          <a:bodyPr>
            <a:normAutofit fontScale="90000"/>
          </a:bodyPr>
          <a:lstStyle/>
          <a:p>
            <a:r>
              <a:rPr lang="en-CA" sz="4800" dirty="0"/>
              <a:t>Code of Practice Development Process continued</a:t>
            </a:r>
          </a:p>
        </p:txBody>
      </p:sp>
      <p:graphicFrame>
        <p:nvGraphicFramePr>
          <p:cNvPr id="6" name="Diagram 5">
            <a:extLst>
              <a:ext uri="{FF2B5EF4-FFF2-40B4-BE49-F238E27FC236}">
                <a16:creationId xmlns:a16="http://schemas.microsoft.com/office/drawing/2014/main" id="{E0A10682-9AC0-9C48-BB2F-608A0EAED4F9}"/>
              </a:ext>
            </a:extLst>
          </p:cNvPr>
          <p:cNvGraphicFramePr/>
          <p:nvPr>
            <p:extLst>
              <p:ext uri="{D42A27DB-BD31-4B8C-83A1-F6EECF244321}">
                <p14:modId xmlns:p14="http://schemas.microsoft.com/office/powerpoint/2010/main" val="2948412826"/>
              </p:ext>
            </p:extLst>
          </p:nvPr>
        </p:nvGraphicFramePr>
        <p:xfrm>
          <a:off x="269240" y="2333780"/>
          <a:ext cx="11653520" cy="3870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4" descr="Public Opinion Icons - Download Free Vector Icons | Noun Project">
            <a:extLst>
              <a:ext uri="{FF2B5EF4-FFF2-40B4-BE49-F238E27FC236}">
                <a16:creationId xmlns:a16="http://schemas.microsoft.com/office/drawing/2014/main" id="{BC5A2E1E-747D-6649-BE3D-3BAA82E277A4}"/>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18800" y="1680520"/>
            <a:ext cx="1197850" cy="11978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vision Icons - Download Free Vector Icons | Noun Project">
            <a:extLst>
              <a:ext uri="{FF2B5EF4-FFF2-40B4-BE49-F238E27FC236}">
                <a16:creationId xmlns:a16="http://schemas.microsoft.com/office/drawing/2014/main" id="{8D2689B1-67C1-524F-8AA4-9FB405F729FE}"/>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935405" y="1680520"/>
            <a:ext cx="1197850" cy="119785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Book Check Mark Icons - Download Free Vector Icons | Noun Project">
            <a:extLst>
              <a:ext uri="{FF2B5EF4-FFF2-40B4-BE49-F238E27FC236}">
                <a16:creationId xmlns:a16="http://schemas.microsoft.com/office/drawing/2014/main" id="{6D87B4CB-611C-A348-A112-E449C1795F64}"/>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000640" y="1590024"/>
            <a:ext cx="1378842" cy="13788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ublish To Web Site Svg Png Icon Free Download (#161399) -  OnlineWebFonts.COM">
            <a:extLst>
              <a:ext uri="{FF2B5EF4-FFF2-40B4-BE49-F238E27FC236}">
                <a16:creationId xmlns:a16="http://schemas.microsoft.com/office/drawing/2014/main" id="{A4D6818D-F423-BACC-1CC1-00071BA4F940}"/>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flipH="1">
            <a:off x="10158341" y="1701377"/>
            <a:ext cx="1156136" cy="115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8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3051DB-B981-CBE8-E6CF-21F440CBAC20}"/>
              </a:ext>
            </a:extLst>
          </p:cNvPr>
          <p:cNvSpPr/>
          <p:nvPr/>
        </p:nvSpPr>
        <p:spPr>
          <a:xfrm>
            <a:off x="71120" y="4723870"/>
            <a:ext cx="12120880" cy="2134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BB98C3-A458-6EB5-111D-60CAB35BD69E}"/>
              </a:ext>
            </a:extLst>
          </p:cNvPr>
          <p:cNvSpPr>
            <a:spLocks noGrp="1"/>
          </p:cNvSpPr>
          <p:nvPr>
            <p:ph type="title"/>
          </p:nvPr>
        </p:nvSpPr>
        <p:spPr>
          <a:xfrm>
            <a:off x="838200" y="365125"/>
            <a:ext cx="10515600" cy="989951"/>
          </a:xfrm>
        </p:spPr>
        <p:txBody>
          <a:bodyPr>
            <a:normAutofit/>
          </a:bodyPr>
          <a:lstStyle/>
          <a:p>
            <a:r>
              <a:rPr lang="en-CA" sz="4000" dirty="0"/>
              <a:t>Comment periods hosted by NFACC since 2009</a:t>
            </a:r>
          </a:p>
        </p:txBody>
      </p:sp>
      <p:pic>
        <p:nvPicPr>
          <p:cNvPr id="4" name="Picture 3">
            <a:extLst>
              <a:ext uri="{FF2B5EF4-FFF2-40B4-BE49-F238E27FC236}">
                <a16:creationId xmlns:a16="http://schemas.microsoft.com/office/drawing/2014/main" id="{77844C3B-385D-4F03-0B35-B155E892F02B}"/>
              </a:ext>
            </a:extLst>
          </p:cNvPr>
          <p:cNvPicPr>
            <a:picLocks noChangeAspect="1"/>
          </p:cNvPicPr>
          <p:nvPr/>
        </p:nvPicPr>
        <p:blipFill>
          <a:blip r:embed="rId3"/>
          <a:stretch>
            <a:fillRect/>
          </a:stretch>
        </p:blipFill>
        <p:spPr>
          <a:xfrm>
            <a:off x="1056420" y="1355076"/>
            <a:ext cx="9784178" cy="5353860"/>
          </a:xfrm>
          <a:prstGeom prst="rect">
            <a:avLst/>
          </a:prstGeom>
        </p:spPr>
      </p:pic>
    </p:spTree>
    <p:extLst>
      <p:ext uri="{BB962C8B-B14F-4D97-AF65-F5344CB8AC3E}">
        <p14:creationId xmlns:p14="http://schemas.microsoft.com/office/powerpoint/2010/main" val="2468389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BAC38A-F539-51B9-B91E-6630938B525A}"/>
              </a:ext>
            </a:extLst>
          </p:cNvPr>
          <p:cNvSpPr/>
          <p:nvPr/>
        </p:nvSpPr>
        <p:spPr>
          <a:xfrm>
            <a:off x="71120" y="4723870"/>
            <a:ext cx="12120880" cy="2134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D5D364-D2B0-7D4C-6EAF-233F6AD0ED03}"/>
              </a:ext>
            </a:extLst>
          </p:cNvPr>
          <p:cNvSpPr>
            <a:spLocks noGrp="1"/>
          </p:cNvSpPr>
          <p:nvPr>
            <p:ph type="title"/>
          </p:nvPr>
        </p:nvSpPr>
        <p:spPr/>
        <p:txBody>
          <a:bodyPr>
            <a:noAutofit/>
          </a:bodyPr>
          <a:lstStyle/>
          <a:p>
            <a:r>
              <a:rPr lang="en-CA" sz="4000" dirty="0"/>
              <a:t>Dairy cattle comment period – stakeholder categories of participants </a:t>
            </a:r>
          </a:p>
        </p:txBody>
      </p:sp>
      <p:graphicFrame>
        <p:nvGraphicFramePr>
          <p:cNvPr id="5" name="Chart 4">
            <a:extLst>
              <a:ext uri="{FF2B5EF4-FFF2-40B4-BE49-F238E27FC236}">
                <a16:creationId xmlns:a16="http://schemas.microsoft.com/office/drawing/2014/main" id="{1E42FF98-FD0A-4323-9627-4171F904DEFE}"/>
              </a:ext>
            </a:extLst>
          </p:cNvPr>
          <p:cNvGraphicFramePr/>
          <p:nvPr/>
        </p:nvGraphicFramePr>
        <p:xfrm>
          <a:off x="1553378" y="1839817"/>
          <a:ext cx="8449937" cy="48364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462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CA" sz="4000" dirty="0"/>
              <a:t>Results of Public Comment Period</a:t>
            </a:r>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1136243" y="1690688"/>
            <a:ext cx="10708693" cy="42944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marR="0" lvl="4" indent="-342900" algn="l" defTabSz="914400" rtl="0" eaLnBrk="1" fontAlgn="auto" latinLnBrk="0" hangingPunct="1">
              <a:lnSpc>
                <a:spcPct val="100000"/>
              </a:lnSpc>
              <a:spcBef>
                <a:spcPts val="1200"/>
              </a:spcBef>
              <a:spcAft>
                <a:spcPts val="600"/>
              </a:spcAft>
              <a:buClr>
                <a:srgbClr val="01AEF1"/>
              </a:buClr>
              <a:buSzPct val="100000"/>
              <a:buFont typeface="Wingdings" pitchFamily="2" charset="2"/>
              <a:buChar char="§"/>
              <a:tabLst/>
              <a:defRPr/>
            </a:pPr>
            <a:r>
              <a:rPr lang="en-US" sz="2400" dirty="0">
                <a:latin typeface="Calibri" panose="020F0502020204030204" pitchFamily="34" charset="0"/>
                <a:ea typeface="Calibri" panose="020F0502020204030204" pitchFamily="34" charset="0"/>
                <a:cs typeface="Calibri" panose="020F0502020204030204" pitchFamily="34" charset="0"/>
              </a:rPr>
              <a:t>Farmer feedback was appreciated and effective</a:t>
            </a:r>
          </a:p>
          <a:p>
            <a:pPr marL="342900" marR="0" lvl="4" indent="-342900" algn="l" defTabSz="914400" rtl="0" eaLnBrk="1" fontAlgn="auto" latinLnBrk="0" hangingPunct="1">
              <a:lnSpc>
                <a:spcPct val="100000"/>
              </a:lnSpc>
              <a:spcBef>
                <a:spcPts val="1200"/>
              </a:spcBef>
              <a:spcAft>
                <a:spcPts val="600"/>
              </a:spcAft>
              <a:buClr>
                <a:srgbClr val="01AEF1"/>
              </a:buClr>
              <a:buSzPct val="100000"/>
              <a:buFont typeface="Wingdings" pitchFamily="2" charset="2"/>
              <a:buChar char="§"/>
              <a:tabLst/>
              <a:defRPr/>
            </a:pPr>
            <a:r>
              <a:rPr lang="en-US" sz="2400" dirty="0">
                <a:latin typeface="Calibri" panose="020F0502020204030204" pitchFamily="34" charset="0"/>
                <a:ea typeface="Calibri" panose="020F0502020204030204" pitchFamily="34" charset="0"/>
                <a:cs typeface="Calibri" panose="020F0502020204030204" pitchFamily="34" charset="0"/>
              </a:rPr>
              <a:t>26 of proposed Requirements were removed or streamlined based on industry concerns</a:t>
            </a:r>
          </a:p>
          <a:p>
            <a:pPr marL="342900" marR="0" lvl="4" indent="-342900" algn="l" defTabSz="914400" rtl="0" eaLnBrk="1" fontAlgn="auto" latinLnBrk="0" hangingPunct="1">
              <a:lnSpc>
                <a:spcPct val="100000"/>
              </a:lnSpc>
              <a:spcBef>
                <a:spcPts val="1200"/>
              </a:spcBef>
              <a:spcAft>
                <a:spcPts val="600"/>
              </a:spcAft>
              <a:buClr>
                <a:srgbClr val="01AEF1"/>
              </a:buClr>
              <a:buSzPct val="100000"/>
              <a:buFont typeface="Wingdings" pitchFamily="2" charset="2"/>
              <a:buChar char="§"/>
              <a:tabLst/>
              <a:defRPr/>
            </a:pPr>
            <a:endParaRPr lang="en-CA"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47604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8"/>
</p:tagLst>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P_DFC Powerpoint Presentation_ENG" id="{F41F1445-82BC-4F2B-84C7-0FD13D04EBF3}" vid="{AEEC381B-D3C5-476F-AF4F-8331DFC6591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le xmlns="1a9a903d-9ec3-4287-8c9f-d67198fbcd64" xsi:nil="true"/>
    <lcf76f155ced4ddcb4097134ff3c332f xmlns="1a9a903d-9ec3-4287-8c9f-d67198fbcd64">
      <Terms xmlns="http://schemas.microsoft.com/office/infopath/2007/PartnerControls"/>
    </lcf76f155ced4ddcb4097134ff3c332f>
    <TaxCatchAll xmlns="096ce3ad-7c84-48c4-924c-67500f3a5f9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1D100F632F4049B94C98A8176A689D" ma:contentTypeVersion="16" ma:contentTypeDescription="Create a new document." ma:contentTypeScope="" ma:versionID="8197e3ef8e615ea74d39fca279bbc663">
  <xsd:schema xmlns:xsd="http://www.w3.org/2001/XMLSchema" xmlns:xs="http://www.w3.org/2001/XMLSchema" xmlns:p="http://schemas.microsoft.com/office/2006/metadata/properties" xmlns:ns2="1a9a903d-9ec3-4287-8c9f-d67198fbcd64" xmlns:ns3="75b9205e-c062-4d11-bb1b-b2ba40873c72" xmlns:ns4="096ce3ad-7c84-48c4-924c-67500f3a5f9a" targetNamespace="http://schemas.microsoft.com/office/2006/metadata/properties" ma:root="true" ma:fieldsID="da3a83cfb9c73b1d11c1109027fa9cd4" ns2:_="" ns3:_="" ns4:_="">
    <xsd:import namespace="1a9a903d-9ec3-4287-8c9f-d67198fbcd64"/>
    <xsd:import namespace="75b9205e-c062-4d11-bb1b-b2ba40873c72"/>
    <xsd:import namespace="096ce3ad-7c84-48c4-924c-67500f3a5f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prle" minOccurs="0"/>
                <xsd:element ref="ns2:MediaServiceDateTaken" minOccurs="0"/>
                <xsd:element ref="ns2:MediaServiceAutoKeyPoints" minOccurs="0"/>
                <xsd:element ref="ns2:MediaServiceKeyPoints" minOccurs="0"/>
                <xsd:element ref="ns2:lcf76f155ced4ddcb4097134ff3c332f" minOccurs="0"/>
                <xsd:element ref="ns4: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9a903d-9ec3-4287-8c9f-d67198fbcd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prle" ma:index="16" nillable="true" ma:displayName="Texte" ma:internalName="prl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e5f03a2-44e9-48cb-a676-1a6277d3d53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5b9205e-c062-4d11-bb1b-b2ba40873c7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6ce3ad-7c84-48c4-924c-67500f3a5f9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676e2ea-d681-428a-8f0a-af6e659c4ea9}" ma:internalName="TaxCatchAll" ma:showField="CatchAllData" ma:web="75b9205e-c062-4d11-bb1b-b2ba40873c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C2AF61-8D98-4445-97E4-8170D35DEE0C}">
  <ds:schemaRefs>
    <ds:schemaRef ds:uri="http://schemas.microsoft.com/office/2006/documentManagement/types"/>
    <ds:schemaRef ds:uri="http://schemas.microsoft.com/sharepoint/v3"/>
    <ds:schemaRef ds:uri="http://purl.org/dc/terms/"/>
    <ds:schemaRef ds:uri="http://purl.org/dc/dcmitype/"/>
    <ds:schemaRef ds:uri="76dcd3a6-01b1-440b-b419-e976b6d09bc5"/>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1a9a903d-9ec3-4287-8c9f-d67198fbcd64"/>
    <ds:schemaRef ds:uri="096ce3ad-7c84-48c4-924c-67500f3a5f9a"/>
  </ds:schemaRefs>
</ds:datastoreItem>
</file>

<file path=customXml/itemProps2.xml><?xml version="1.0" encoding="utf-8"?>
<ds:datastoreItem xmlns:ds="http://schemas.openxmlformats.org/officeDocument/2006/customXml" ds:itemID="{C85C9276-A0BC-4CE1-879E-B7D7BDA9A920}">
  <ds:schemaRefs>
    <ds:schemaRef ds:uri="http://schemas.microsoft.com/sharepoint/v3/contenttype/forms"/>
  </ds:schemaRefs>
</ds:datastoreItem>
</file>

<file path=customXml/itemProps3.xml><?xml version="1.0" encoding="utf-8"?>
<ds:datastoreItem xmlns:ds="http://schemas.openxmlformats.org/officeDocument/2006/customXml" ds:itemID="{7807B2F3-6923-4414-8994-399E2677F8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9a903d-9ec3-4287-8c9f-d67198fbcd64"/>
    <ds:schemaRef ds:uri="75b9205e-c062-4d11-bb1b-b2ba40873c72"/>
    <ds:schemaRef ds:uri="096ce3ad-7c84-48c4-924c-67500f3a5f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2291</TotalTime>
  <Words>2600</Words>
  <Application>Microsoft Office PowerPoint</Application>
  <PresentationFormat>Widescreen</PresentationFormat>
  <Paragraphs>280</Paragraphs>
  <Slides>45</Slides>
  <Notes>40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45</vt:i4>
      </vt:variant>
    </vt:vector>
  </HeadingPairs>
  <TitlesOfParts>
    <vt:vector size="56" baseType="lpstr">
      <vt:lpstr>Arial</vt:lpstr>
      <vt:lpstr>Calibri</vt:lpstr>
      <vt:lpstr>Courier New</vt:lpstr>
      <vt:lpstr>Garamond</vt:lpstr>
      <vt:lpstr>Georgia</vt:lpstr>
      <vt:lpstr>Impact</vt:lpstr>
      <vt:lpstr>MyriadPro-Regular</vt:lpstr>
      <vt:lpstr>Wingdings</vt:lpstr>
      <vt:lpstr>Office Theme</vt:lpstr>
      <vt:lpstr>1_Office Theme</vt:lpstr>
      <vt:lpstr>2_Office Theme</vt:lpstr>
      <vt:lpstr>PowerPoint Presentation</vt:lpstr>
      <vt:lpstr>Introduction</vt:lpstr>
      <vt:lpstr>Revision Process</vt:lpstr>
      <vt:lpstr>Code of Practice Development Process</vt:lpstr>
      <vt:lpstr>Code Committee</vt:lpstr>
      <vt:lpstr>Code of Practice Development Process continued</vt:lpstr>
      <vt:lpstr>Comment periods hosted by NFACC since 2009</vt:lpstr>
      <vt:lpstr>Dairy cattle comment period – stakeholder categories of participants </vt:lpstr>
      <vt:lpstr>Results of Public Comment Period</vt:lpstr>
      <vt:lpstr>Overview of New Requirements</vt:lpstr>
      <vt:lpstr>At 30,000 feet…</vt:lpstr>
      <vt:lpstr>Glossary</vt:lpstr>
      <vt:lpstr>Section 1: Training and Responsibilities</vt:lpstr>
      <vt:lpstr>Section 2: Facilities and Housing </vt:lpstr>
      <vt:lpstr>2.2.1 Housing Systems – Calves (Pre-Weaning)</vt:lpstr>
      <vt:lpstr>2.2.1 Housing Systems – Calves (Pre-Weaning)</vt:lpstr>
      <vt:lpstr>2.2.1 Housing Systems – Calves (Pre-Weaning) Continued</vt:lpstr>
      <vt:lpstr>2.2.2 Housing Systems – Heifers</vt:lpstr>
      <vt:lpstr>2.2.3 Housing Systems – Lactating and Dry Cows</vt:lpstr>
      <vt:lpstr>2.3.1 Facilities for Special Needs - Calving Areas</vt:lpstr>
      <vt:lpstr>2.6 Space Allowances</vt:lpstr>
      <vt:lpstr>2.6 Space Allowances Continued</vt:lpstr>
      <vt:lpstr>Summary of phase-in dates</vt:lpstr>
      <vt:lpstr>Section 3: Feed and Water</vt:lpstr>
      <vt:lpstr>3.3 Nutrition and Feeding Management for Calves</vt:lpstr>
      <vt:lpstr>3.3.1 Additional Considerations for Weaning</vt:lpstr>
      <vt:lpstr>Section 4: Husbandry Practices</vt:lpstr>
      <vt:lpstr>Pain Control</vt:lpstr>
      <vt:lpstr>Chapter 4 Husbandry Practices</vt:lpstr>
      <vt:lpstr>Section 5: Cattle Health</vt:lpstr>
      <vt:lpstr>5.1 Herd Health Management</vt:lpstr>
      <vt:lpstr>5.4 Calving Management</vt:lpstr>
      <vt:lpstr>5.5 Calf Health </vt:lpstr>
      <vt:lpstr>5.7 Promoting Optimal Foot and Leg Health</vt:lpstr>
      <vt:lpstr>5.7.1 Hoof Trimming</vt:lpstr>
      <vt:lpstr>Section 6: Preparations for Transport</vt:lpstr>
      <vt:lpstr>Section 6: Preparations for Transport</vt:lpstr>
      <vt:lpstr>Section 7: Euthanasia</vt:lpstr>
      <vt:lpstr>Section 7: Euthanasia</vt:lpstr>
      <vt:lpstr>Implementation Plan</vt:lpstr>
      <vt:lpstr>Publication</vt:lpstr>
      <vt:lpstr>Implementation Plan</vt:lpstr>
      <vt:lpstr>Regulatory Environment</vt:lpstr>
      <vt:lpstr>Incorporation into proAction</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Camara, Ana</dc:creator>
  <cp:lastModifiedBy>Boileau, Lucie</cp:lastModifiedBy>
  <cp:revision>58</cp:revision>
  <dcterms:created xsi:type="dcterms:W3CDTF">2019-11-20T19:36:35Z</dcterms:created>
  <dcterms:modified xsi:type="dcterms:W3CDTF">2023-04-28T21:53:20Z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0x010100D51D100F632F4049B94C98A8176A689D</vt:lpwstr>
  </property>
  <property fmtid="{D5CDD505-2E9C-101B-9397-08002B2CF9AE}" pid="3" name="_dlc_policyId">
    <vt:lpwstr>/docs/ClassF/F200/f230</vt:lpwstr>
  </property>
  <property fmtid="{D5CDD505-2E9C-101B-9397-08002B2CF9AE}" pid="4" name="ItemRetentionFormula">
    <vt:lpwstr>&lt;formula id="Microsoft.Office.RecordsManagement.PolicyFeatures.Expiration.Formula.BuiltIn"&gt;&lt;number&gt;1&lt;/number&gt;&lt;property&gt;Date_x005f_x0020_de_x005f_x0020_fin&lt;/property&gt;&lt;propertyId&gt;4e7c9f1a-d047-40e0-b40f-b7d97e29e431&lt;/propertyId&gt;&lt;period&gt;days&lt;/period&gt;&lt;/formula&gt;</vt:lpwstr>
  </property>
  <property fmtid="{D5CDD505-2E9C-101B-9397-08002B2CF9AE}" pid="5" name="_dlc_DocIdItemGuid">
    <vt:lpwstr>51ee5f4c-c023-466c-ab8a-e3b5d79fb682</vt:lpwstr>
  </property>
  <property fmtid="{D5CDD505-2E9C-101B-9397-08002B2CF9AE}" pid="6" name="Medium / Medias">
    <vt:lpwstr/>
  </property>
  <property fmtid="{D5CDD505-2E9C-101B-9397-08002B2CF9AE}" pid="7" name="Audience1">
    <vt:lpwstr/>
  </property>
  <property fmtid="{D5CDD505-2E9C-101B-9397-08002B2CF9AE}" pid="8" name="Class">
    <vt:lpwstr>86;#F230 Training and Procedures / Formation et procédures|43736b65-464f-4168-8efa-450f6569c22e</vt:lpwstr>
  </property>
  <property fmtid="{D5CDD505-2E9C-101B-9397-08002B2CF9AE}" pid="9" name="Year">
    <vt:lpwstr>15;#2018|fdcfec7a-f633-4347-aead-3b7dc01ed599</vt:lpwstr>
  </property>
  <property fmtid="{D5CDD505-2E9C-101B-9397-08002B2CF9AE}" pid="10" name="Document Type">
    <vt:lpwstr>85;#Template / Gabarit|13fe3e21-d0a1-4838-bc79-7666de3ef882</vt:lpwstr>
  </property>
  <property fmtid="{D5CDD505-2E9C-101B-9397-08002B2CF9AE}" pid="11" name="Order">
    <vt:r8>5300</vt:r8>
  </property>
  <property fmtid="{D5CDD505-2E9C-101B-9397-08002B2CF9AE}" pid="12" name="URL">
    <vt:lpwstr/>
  </property>
  <property fmtid="{D5CDD505-2E9C-101B-9397-08002B2CF9AE}" pid="13" name="Agency">
    <vt:lpwstr/>
  </property>
  <property fmtid="{D5CDD505-2E9C-101B-9397-08002B2CF9AE}" pid="14" name="Project Name">
    <vt:lpwstr>84;#2020 Marketing Presentations|b9a2e30b-51c4-4f5a-9fcc-eff7ad73641a</vt:lpwstr>
  </property>
  <property fmtid="{D5CDD505-2E9C-101B-9397-08002B2CF9AE}" pid="15" name="Products-Groups">
    <vt:lpwstr/>
  </property>
  <property fmtid="{D5CDD505-2E9C-101B-9397-08002B2CF9AE}" pid="16" name="DFC Department">
    <vt:lpwstr>31;#Marketing|8b393345-0d5b-48af-9cac-dd76000845f2</vt:lpwstr>
  </property>
  <property fmtid="{D5CDD505-2E9C-101B-9397-08002B2CF9AE}" pid="17" name="MediaServiceImageTags">
    <vt:lpwstr/>
  </property>
</Properties>
</file>